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y="6858000" cx="12192000"/>
  <p:notesSz cx="6858000" cy="9144000"/>
  <p:embeddedFontLst>
    <p:embeddedFont>
      <p:font typeface="Gill Sans"/>
      <p:regular r:id="rId13"/>
      <p:bold r:id="rId14"/>
    </p:embeddedFont>
    <p:embeddedFont>
      <p:font typeface="Source Sans Pr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9" roundtripDataSignature="AMtx7mj+DjtcraQE1YRIk5AgSKqKFss1m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font" Target="fonts/GillSans-regular.fntdata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SourceSansPro-regular.fntdata"/><Relationship Id="rId14" Type="http://schemas.openxmlformats.org/officeDocument/2006/relationships/font" Target="fonts/GillSans-bold.fntdata"/><Relationship Id="rId17" Type="http://schemas.openxmlformats.org/officeDocument/2006/relationships/font" Target="fonts/SourceSansPro-italic.fntdata"/><Relationship Id="rId16" Type="http://schemas.openxmlformats.org/officeDocument/2006/relationships/font" Target="fonts/SourceSansPro-bold.fntdata"/><Relationship Id="rId5" Type="http://schemas.openxmlformats.org/officeDocument/2006/relationships/slide" Target="slides/slide1.xml"/><Relationship Id="rId19" Type="http://customschemas.google.com/relationships/presentationmetadata" Target="metadata"/><Relationship Id="rId6" Type="http://schemas.openxmlformats.org/officeDocument/2006/relationships/slide" Target="slides/slide2.xml"/><Relationship Id="rId18" Type="http://schemas.openxmlformats.org/officeDocument/2006/relationships/font" Target="fonts/SourceSansPro-boldItalic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8" name="Google Shape;98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Google Shape;214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9" name="Google Shape;229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7" name="Google Shape;237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3" name="Google Shape;243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10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10"/>
          <p:cNvSpPr txBox="1"/>
          <p:nvPr>
            <p:ph type="ctrTitle"/>
          </p:nvPr>
        </p:nvSpPr>
        <p:spPr>
          <a:xfrm>
            <a:off x="581191" y="1020431"/>
            <a:ext cx="10993549" cy="14750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Gill Sans"/>
              <a:buNone/>
              <a:defRPr sz="3600">
                <a:solidFill>
                  <a:schemeClr val="accen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0"/>
          <p:cNvSpPr txBox="1"/>
          <p:nvPr>
            <p:ph idx="1" type="subTitle"/>
          </p:nvPr>
        </p:nvSpPr>
        <p:spPr>
          <a:xfrm>
            <a:off x="581194" y="2495445"/>
            <a:ext cx="10993546" cy="5903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320"/>
              </a:spcBef>
              <a:spcAft>
                <a:spcPts val="0"/>
              </a:spcAft>
              <a:buSzPts val="1472"/>
              <a:buNone/>
              <a:defRPr sz="1600" cap="none">
                <a:solidFill>
                  <a:schemeClr val="accent2"/>
                </a:solidFill>
              </a:defRPr>
            </a:lvl1pPr>
            <a:lvl2pPr lvl="1" algn="ctr">
              <a:spcBef>
                <a:spcPts val="600"/>
              </a:spcBef>
              <a:spcAft>
                <a:spcPts val="0"/>
              </a:spcAft>
              <a:buSzPts val="1472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600"/>
              </a:spcBef>
              <a:spcAft>
                <a:spcPts val="0"/>
              </a:spcAft>
              <a:buSzPts val="1288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600"/>
              </a:spcBef>
              <a:spcAft>
                <a:spcPts val="600"/>
              </a:spcAft>
              <a:buSzPts val="1104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2" name="Google Shape;22;p10"/>
          <p:cNvSpPr txBox="1"/>
          <p:nvPr>
            <p:ph idx="10" type="dt"/>
          </p:nvPr>
        </p:nvSpPr>
        <p:spPr>
          <a:xfrm>
            <a:off x="7605951" y="5956137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D58AC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0"/>
          <p:cNvSpPr txBox="1"/>
          <p:nvPr>
            <p:ph idx="11" type="ftr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D58AC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10"/>
          <p:cNvSpPr txBox="1"/>
          <p:nvPr>
            <p:ph idx="12" type="sldNum"/>
          </p:nvPr>
        </p:nvSpPr>
        <p:spPr>
          <a:xfrm>
            <a:off x="10558300" y="5956137"/>
            <a:ext cx="101644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buNone/>
              <a:defRPr b="0" i="0" sz="900" u="none" cap="none" strike="noStrike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r">
              <a:spcBef>
                <a:spcPts val="0"/>
              </a:spcBef>
              <a:buNone/>
              <a:defRPr b="0" i="0" sz="900" u="none" cap="none" strike="noStrike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r">
              <a:spcBef>
                <a:spcPts val="0"/>
              </a:spcBef>
              <a:buNone/>
              <a:defRPr b="0" i="0" sz="900" u="none" cap="none" strike="noStrike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r">
              <a:spcBef>
                <a:spcPts val="0"/>
              </a:spcBef>
              <a:buNone/>
              <a:defRPr b="0" i="0" sz="900" u="none" cap="none" strike="noStrike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r">
              <a:spcBef>
                <a:spcPts val="0"/>
              </a:spcBef>
              <a:buNone/>
              <a:defRPr b="0" i="0" sz="900" u="none" cap="none" strike="noStrike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r">
              <a:spcBef>
                <a:spcPts val="0"/>
              </a:spcBef>
              <a:buNone/>
              <a:defRPr b="0" i="0" sz="900" u="none" cap="none" strike="noStrike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r">
              <a:spcBef>
                <a:spcPts val="0"/>
              </a:spcBef>
              <a:buNone/>
              <a:defRPr b="0" i="0" sz="900" u="none" cap="none" strike="noStrike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r">
              <a:spcBef>
                <a:spcPts val="0"/>
              </a:spcBef>
              <a:buNone/>
              <a:defRPr b="0" i="0" sz="900" u="none" cap="none" strike="noStrike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r">
              <a:spcBef>
                <a:spcPts val="0"/>
              </a:spcBef>
              <a:buNone/>
              <a:defRPr b="0" i="0" sz="900" u="none" cap="none" strike="noStrike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9"/>
          <p:cNvSpPr/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19"/>
          <p:cNvSpPr txBox="1"/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9"/>
          <p:cNvSpPr txBox="1"/>
          <p:nvPr>
            <p:ph idx="1" type="body"/>
          </p:nvPr>
        </p:nvSpPr>
        <p:spPr>
          <a:xfrm rot="5400000">
            <a:off x="4334603" y="-1417408"/>
            <a:ext cx="3522794" cy="110296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3756" lvl="0" marL="457200" algn="l"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indent="-322072" lvl="1" marL="914400" algn="l">
              <a:spcBef>
                <a:spcPts val="600"/>
              </a:spcBef>
              <a:spcAft>
                <a:spcPts val="0"/>
              </a:spcAft>
              <a:buSzPts val="1472"/>
              <a:buChar char="◼"/>
              <a:defRPr/>
            </a:lvl2pPr>
            <a:lvl3pPr indent="-310388" lvl="2" marL="1371600" algn="l">
              <a:spcBef>
                <a:spcPts val="600"/>
              </a:spcBef>
              <a:spcAft>
                <a:spcPts val="0"/>
              </a:spcAft>
              <a:buSzPts val="1288"/>
              <a:buChar char="◼"/>
              <a:defRPr/>
            </a:lvl3pPr>
            <a:lvl4pPr indent="-298703" lvl="3" marL="1828800" algn="l">
              <a:spcBef>
                <a:spcPts val="600"/>
              </a:spcBef>
              <a:spcAft>
                <a:spcPts val="0"/>
              </a:spcAft>
              <a:buSzPts val="1104"/>
              <a:buChar char="◼"/>
              <a:defRPr/>
            </a:lvl4pPr>
            <a:lvl5pPr indent="-298704" lvl="4" marL="2286000" algn="l">
              <a:spcBef>
                <a:spcPts val="600"/>
              </a:spcBef>
              <a:spcAft>
                <a:spcPts val="0"/>
              </a:spcAft>
              <a:buSzPts val="1104"/>
              <a:buChar char="◼"/>
              <a:defRPr/>
            </a:lvl5pPr>
            <a:lvl6pPr indent="-333756" lvl="5" marL="27432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indent="-333756" lvl="6" marL="3200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indent="-333756" lvl="7" marL="3657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indent="-333756" lvl="8" marL="4114800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/>
        </p:txBody>
      </p:sp>
      <p:sp>
        <p:nvSpPr>
          <p:cNvPr id="86" name="Google Shape;86;p19"/>
          <p:cNvSpPr txBox="1"/>
          <p:nvPr>
            <p:ph idx="10" type="dt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9"/>
          <p:cNvSpPr txBox="1"/>
          <p:nvPr>
            <p:ph idx="11" type="ftr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9"/>
          <p:cNvSpPr txBox="1"/>
          <p:nvPr>
            <p:ph idx="12" type="sldNum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o e Título Vertical" type="vertTitleAndTx">
  <p:cSld name="VERTICAL_TITLE_AND_VERTICAL_TEXT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0"/>
          <p:cNvSpPr/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20"/>
          <p:cNvSpPr txBox="1"/>
          <p:nvPr>
            <p:ph type="title"/>
          </p:nvPr>
        </p:nvSpPr>
        <p:spPr>
          <a:xfrm rot="5400000">
            <a:off x="7249746" y="2265181"/>
            <a:ext cx="5183073" cy="200416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20"/>
          <p:cNvSpPr txBox="1"/>
          <p:nvPr>
            <p:ph idx="1" type="body"/>
          </p:nvPr>
        </p:nvSpPr>
        <p:spPr>
          <a:xfrm rot="5400000">
            <a:off x="2131526" y="-680877"/>
            <a:ext cx="5183073" cy="78962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3756" lvl="0" marL="457200" algn="l"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indent="-333756" lvl="1" marL="914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indent="-333756" lvl="2" marL="1371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indent="-333756" lvl="3" marL="18288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indent="-333756" lvl="4" marL="22860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indent="-333756" lvl="5" marL="27432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indent="-333756" lvl="6" marL="3200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indent="-333756" lvl="7" marL="3657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indent="-333756" lvl="8" marL="4114800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/>
        </p:txBody>
      </p:sp>
      <p:sp>
        <p:nvSpPr>
          <p:cNvPr id="93" name="Google Shape;93;p20"/>
          <p:cNvSpPr txBox="1"/>
          <p:nvPr>
            <p:ph idx="10" type="dt"/>
          </p:nvPr>
        </p:nvSpPr>
        <p:spPr>
          <a:xfrm>
            <a:off x="8993673" y="5956137"/>
            <a:ext cx="132814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D58AC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20"/>
          <p:cNvSpPr txBox="1"/>
          <p:nvPr>
            <p:ph idx="11" type="ftr"/>
          </p:nvPr>
        </p:nvSpPr>
        <p:spPr>
          <a:xfrm>
            <a:off x="774923" y="5951811"/>
            <a:ext cx="789627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20"/>
          <p:cNvSpPr txBox="1"/>
          <p:nvPr>
            <p:ph idx="12" type="sldNum"/>
          </p:nvPr>
        </p:nvSpPr>
        <p:spPr>
          <a:xfrm>
            <a:off x="10446615" y="5956137"/>
            <a:ext cx="116419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buNone/>
              <a:defRPr sz="900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r">
              <a:spcBef>
                <a:spcPts val="0"/>
              </a:spcBef>
              <a:buNone/>
              <a:defRPr sz="900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r">
              <a:spcBef>
                <a:spcPts val="0"/>
              </a:spcBef>
              <a:buNone/>
              <a:defRPr sz="900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r">
              <a:spcBef>
                <a:spcPts val="0"/>
              </a:spcBef>
              <a:buNone/>
              <a:defRPr sz="900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r">
              <a:spcBef>
                <a:spcPts val="0"/>
              </a:spcBef>
              <a:buNone/>
              <a:defRPr sz="900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r">
              <a:spcBef>
                <a:spcPts val="0"/>
              </a:spcBef>
              <a:buNone/>
              <a:defRPr sz="900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r">
              <a:spcBef>
                <a:spcPts val="0"/>
              </a:spcBef>
              <a:buNone/>
              <a:defRPr sz="900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r">
              <a:spcBef>
                <a:spcPts val="0"/>
              </a:spcBef>
              <a:buNone/>
              <a:defRPr sz="900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r">
              <a:spcBef>
                <a:spcPts val="0"/>
              </a:spcBef>
              <a:buNone/>
              <a:defRPr sz="900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1"/>
          <p:cNvSpPr/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11"/>
          <p:cNvSpPr txBox="1"/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1"/>
          <p:cNvSpPr txBox="1"/>
          <p:nvPr>
            <p:ph idx="1" type="body"/>
          </p:nvPr>
        </p:nvSpPr>
        <p:spPr>
          <a:xfrm>
            <a:off x="581192" y="2180496"/>
            <a:ext cx="11029615" cy="36783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33756" lvl="0" marL="457200" algn="l"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indent="-333756" lvl="1" marL="914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indent="-333756" lvl="2" marL="1371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indent="-333756" lvl="3" marL="18288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indent="-333756" lvl="4" marL="22860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indent="-333756" lvl="5" marL="27432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indent="-333756" lvl="6" marL="3200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indent="-333756" lvl="7" marL="3657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indent="-333756" lvl="8" marL="4114800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/>
        </p:txBody>
      </p:sp>
      <p:sp>
        <p:nvSpPr>
          <p:cNvPr id="29" name="Google Shape;29;p11"/>
          <p:cNvSpPr txBox="1"/>
          <p:nvPr>
            <p:ph idx="10" type="dt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1"/>
          <p:cNvSpPr txBox="1"/>
          <p:nvPr>
            <p:ph idx="11" type="ftr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1"/>
          <p:cNvSpPr txBox="1"/>
          <p:nvPr>
            <p:ph idx="12" type="sldNum"/>
          </p:nvPr>
        </p:nvSpPr>
        <p:spPr>
          <a:xfrm>
            <a:off x="10558300" y="5956137"/>
            <a:ext cx="105250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is conteúdos" type="twoObj">
  <p:cSld name="TWO_OBJECTS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2"/>
          <p:cNvSpPr/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12"/>
          <p:cNvSpPr txBox="1"/>
          <p:nvPr>
            <p:ph type="title"/>
          </p:nvPr>
        </p:nvSpPr>
        <p:spPr>
          <a:xfrm>
            <a:off x="581193" y="729658"/>
            <a:ext cx="11029616" cy="9883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2"/>
          <p:cNvSpPr txBox="1"/>
          <p:nvPr>
            <p:ph idx="1" type="body"/>
          </p:nvPr>
        </p:nvSpPr>
        <p:spPr>
          <a:xfrm>
            <a:off x="581193" y="2228003"/>
            <a:ext cx="5422390" cy="363304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33756" lvl="0" marL="457200" algn="l"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indent="-333756" lvl="1" marL="914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indent="-333756" lvl="2" marL="1371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indent="-333756" lvl="3" marL="18288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indent="-333756" lvl="4" marL="22860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indent="-333756" lvl="5" marL="27432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indent="-333756" lvl="6" marL="3200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indent="-333756" lvl="7" marL="3657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indent="-333756" lvl="8" marL="4114800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/>
        </p:txBody>
      </p:sp>
      <p:sp>
        <p:nvSpPr>
          <p:cNvPr id="36" name="Google Shape;36;p12"/>
          <p:cNvSpPr txBox="1"/>
          <p:nvPr>
            <p:ph idx="2" type="body"/>
          </p:nvPr>
        </p:nvSpPr>
        <p:spPr>
          <a:xfrm>
            <a:off x="6188417" y="2228003"/>
            <a:ext cx="5422392" cy="363304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33756" lvl="0" marL="457200" algn="l"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indent="-333756" lvl="1" marL="914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indent="-333756" lvl="2" marL="1371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indent="-333756" lvl="3" marL="18288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indent="-333756" lvl="4" marL="22860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indent="-333756" lvl="5" marL="27432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indent="-333756" lvl="6" marL="3200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indent="-333756" lvl="7" marL="3657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indent="-333756" lvl="8" marL="4114800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/>
        </p:txBody>
      </p:sp>
      <p:sp>
        <p:nvSpPr>
          <p:cNvPr id="37" name="Google Shape;37;p12"/>
          <p:cNvSpPr txBox="1"/>
          <p:nvPr>
            <p:ph idx="10" type="dt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2"/>
          <p:cNvSpPr txBox="1"/>
          <p:nvPr>
            <p:ph idx="11" type="ftr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2"/>
          <p:cNvSpPr txBox="1"/>
          <p:nvPr>
            <p:ph idx="12" type="sldNum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3"/>
          <p:cNvSpPr txBox="1"/>
          <p:nvPr>
            <p:ph idx="10" type="dt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3"/>
          <p:cNvSpPr txBox="1"/>
          <p:nvPr>
            <p:ph idx="11" type="ftr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3"/>
          <p:cNvSpPr txBox="1"/>
          <p:nvPr>
            <p:ph idx="12" type="sldNum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4" name="Google Shape;44;p13"/>
          <p:cNvSpPr/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" name="Google Shape;45;p13"/>
          <p:cNvSpPr txBox="1"/>
          <p:nvPr>
            <p:ph type="title"/>
          </p:nvPr>
        </p:nvSpPr>
        <p:spPr>
          <a:xfrm>
            <a:off x="575894" y="729658"/>
            <a:ext cx="11029616" cy="9883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4"/>
          <p:cNvSpPr/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p14"/>
          <p:cNvSpPr txBox="1"/>
          <p:nvPr>
            <p:ph type="title"/>
          </p:nvPr>
        </p:nvSpPr>
        <p:spPr>
          <a:xfrm>
            <a:off x="581193" y="3043910"/>
            <a:ext cx="11029615" cy="14975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Gill Sans"/>
              <a:buNone/>
              <a:defRPr b="0" sz="3600" cap="none">
                <a:solidFill>
                  <a:schemeClr val="accen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4"/>
          <p:cNvSpPr txBox="1"/>
          <p:nvPr>
            <p:ph idx="1" type="body"/>
          </p:nvPr>
        </p:nvSpPr>
        <p:spPr>
          <a:xfrm>
            <a:off x="581192" y="4541417"/>
            <a:ext cx="11029615" cy="6005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SzPts val="1656"/>
              <a:buNone/>
              <a:defRPr sz="1800" cap="none">
                <a:solidFill>
                  <a:schemeClr val="accent2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656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50" name="Google Shape;50;p14"/>
          <p:cNvSpPr txBox="1"/>
          <p:nvPr>
            <p:ph idx="10" type="dt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D58AC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4"/>
          <p:cNvSpPr txBox="1"/>
          <p:nvPr>
            <p:ph idx="11" type="ftr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D58AC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4"/>
          <p:cNvSpPr txBox="1"/>
          <p:nvPr>
            <p:ph idx="12" type="sldNum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buNone/>
              <a:defRPr sz="900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r">
              <a:spcBef>
                <a:spcPts val="0"/>
              </a:spcBef>
              <a:buNone/>
              <a:defRPr sz="900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r">
              <a:spcBef>
                <a:spcPts val="0"/>
              </a:spcBef>
              <a:buNone/>
              <a:defRPr sz="900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r">
              <a:spcBef>
                <a:spcPts val="0"/>
              </a:spcBef>
              <a:buNone/>
              <a:defRPr sz="900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r">
              <a:spcBef>
                <a:spcPts val="0"/>
              </a:spcBef>
              <a:buNone/>
              <a:defRPr sz="900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r">
              <a:spcBef>
                <a:spcPts val="0"/>
              </a:spcBef>
              <a:buNone/>
              <a:defRPr sz="900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r">
              <a:spcBef>
                <a:spcPts val="0"/>
              </a:spcBef>
              <a:buNone/>
              <a:defRPr sz="900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r">
              <a:spcBef>
                <a:spcPts val="0"/>
              </a:spcBef>
              <a:buNone/>
              <a:defRPr sz="900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r">
              <a:spcBef>
                <a:spcPts val="0"/>
              </a:spcBef>
              <a:buNone/>
              <a:defRPr sz="900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5"/>
          <p:cNvSpPr/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5"/>
          <p:cNvSpPr txBox="1"/>
          <p:nvPr>
            <p:ph type="title"/>
          </p:nvPr>
        </p:nvSpPr>
        <p:spPr>
          <a:xfrm>
            <a:off x="581193" y="729658"/>
            <a:ext cx="11029616" cy="9883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5"/>
          <p:cNvSpPr txBox="1"/>
          <p:nvPr>
            <p:ph idx="1" type="body"/>
          </p:nvPr>
        </p:nvSpPr>
        <p:spPr>
          <a:xfrm>
            <a:off x="887219" y="2250892"/>
            <a:ext cx="5087075" cy="53600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40"/>
              </a:spcBef>
              <a:spcAft>
                <a:spcPts val="0"/>
              </a:spcAft>
              <a:buSzPts val="2024"/>
              <a:buNone/>
              <a:defRPr b="0" sz="2200">
                <a:solidFill>
                  <a:schemeClr val="accent2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840"/>
              <a:buNone/>
              <a:defRPr b="1" sz="20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656"/>
              <a:buNone/>
              <a:defRPr b="1" sz="18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472"/>
              <a:buNone/>
              <a:defRPr b="1" sz="1600"/>
            </a:lvl9pPr>
          </a:lstStyle>
          <a:p/>
        </p:txBody>
      </p:sp>
      <p:sp>
        <p:nvSpPr>
          <p:cNvPr id="57" name="Google Shape;57;p15"/>
          <p:cNvSpPr txBox="1"/>
          <p:nvPr>
            <p:ph idx="2" type="body"/>
          </p:nvPr>
        </p:nvSpPr>
        <p:spPr>
          <a:xfrm>
            <a:off x="581194" y="2926052"/>
            <a:ext cx="5393100" cy="2934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3756" lvl="0" marL="457200" algn="l"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indent="-333756" lvl="1" marL="914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indent="-333756" lvl="2" marL="1371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indent="-333756" lvl="3" marL="18288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indent="-333756" lvl="4" marL="22860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indent="-333756" lvl="5" marL="27432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indent="-333756" lvl="6" marL="3200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indent="-333756" lvl="7" marL="3657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indent="-333756" lvl="8" marL="4114800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/>
        </p:txBody>
      </p:sp>
      <p:sp>
        <p:nvSpPr>
          <p:cNvPr id="58" name="Google Shape;58;p15"/>
          <p:cNvSpPr txBox="1"/>
          <p:nvPr>
            <p:ph idx="3" type="body"/>
          </p:nvPr>
        </p:nvSpPr>
        <p:spPr>
          <a:xfrm>
            <a:off x="6523735" y="2250892"/>
            <a:ext cx="5087073" cy="55337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40"/>
              </a:spcBef>
              <a:spcAft>
                <a:spcPts val="0"/>
              </a:spcAft>
              <a:buSzPts val="2024"/>
              <a:buNone/>
              <a:defRPr b="0" sz="2200">
                <a:solidFill>
                  <a:schemeClr val="accent2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840"/>
              <a:buNone/>
              <a:defRPr b="1" sz="20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656"/>
              <a:buNone/>
              <a:defRPr b="1" sz="18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472"/>
              <a:buNone/>
              <a:defRPr b="1" sz="1600"/>
            </a:lvl9pPr>
          </a:lstStyle>
          <a:p/>
        </p:txBody>
      </p:sp>
      <p:sp>
        <p:nvSpPr>
          <p:cNvPr id="59" name="Google Shape;59;p15"/>
          <p:cNvSpPr txBox="1"/>
          <p:nvPr>
            <p:ph idx="4" type="body"/>
          </p:nvPr>
        </p:nvSpPr>
        <p:spPr>
          <a:xfrm>
            <a:off x="6217709" y="2926052"/>
            <a:ext cx="5393100" cy="2934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3756" lvl="0" marL="457200" algn="l"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indent="-333756" lvl="1" marL="914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indent="-333756" lvl="2" marL="1371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indent="-333756" lvl="3" marL="18288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indent="-333756" lvl="4" marL="22860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indent="-333756" lvl="5" marL="27432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indent="-333756" lvl="6" marL="3200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indent="-333756" lvl="7" marL="3657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indent="-333756" lvl="8" marL="4114800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/>
        </p:txBody>
      </p:sp>
      <p:sp>
        <p:nvSpPr>
          <p:cNvPr id="60" name="Google Shape;60;p15"/>
          <p:cNvSpPr txBox="1"/>
          <p:nvPr>
            <p:ph idx="10" type="dt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5"/>
          <p:cNvSpPr txBox="1"/>
          <p:nvPr>
            <p:ph idx="11" type="ftr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5"/>
          <p:cNvSpPr txBox="1"/>
          <p:nvPr>
            <p:ph idx="12" type="sldNum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6"/>
          <p:cNvSpPr txBox="1"/>
          <p:nvPr>
            <p:ph idx="10" type="dt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6"/>
          <p:cNvSpPr txBox="1"/>
          <p:nvPr>
            <p:ph idx="11" type="ftr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6"/>
          <p:cNvSpPr txBox="1"/>
          <p:nvPr>
            <p:ph idx="12" type="sldNum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7"/>
          <p:cNvSpPr/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7"/>
          <p:cNvSpPr txBox="1"/>
          <p:nvPr>
            <p:ph type="title"/>
          </p:nvPr>
        </p:nvSpPr>
        <p:spPr>
          <a:xfrm>
            <a:off x="581192" y="5262296"/>
            <a:ext cx="4909445" cy="6895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D58AC"/>
              </a:buClr>
              <a:buSzPts val="2000"/>
              <a:buFont typeface="Gill Sans"/>
              <a:buNone/>
              <a:defRPr b="0" sz="2000">
                <a:solidFill>
                  <a:srgbClr val="2D58AC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7"/>
          <p:cNvSpPr txBox="1"/>
          <p:nvPr>
            <p:ph idx="1" type="body"/>
          </p:nvPr>
        </p:nvSpPr>
        <p:spPr>
          <a:xfrm>
            <a:off x="447816" y="601200"/>
            <a:ext cx="11292840" cy="42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45440" lvl="0" marL="457200" algn="l">
              <a:spcBef>
                <a:spcPts val="400"/>
              </a:spcBef>
              <a:spcAft>
                <a:spcPts val="0"/>
              </a:spcAft>
              <a:buSzPts val="1840"/>
              <a:buChar char="◼"/>
              <a:defRPr sz="2000">
                <a:solidFill>
                  <a:schemeClr val="dk2"/>
                </a:solidFill>
              </a:defRPr>
            </a:lvl1pPr>
            <a:lvl2pPr indent="-333756" lvl="1" marL="914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 sz="1800">
                <a:solidFill>
                  <a:schemeClr val="dk2"/>
                </a:solidFill>
              </a:defRPr>
            </a:lvl2pPr>
            <a:lvl3pPr indent="-322072" lvl="2" marL="1371600" algn="l">
              <a:spcBef>
                <a:spcPts val="600"/>
              </a:spcBef>
              <a:spcAft>
                <a:spcPts val="0"/>
              </a:spcAft>
              <a:buSzPts val="1472"/>
              <a:buChar char="◼"/>
              <a:defRPr sz="1600">
                <a:solidFill>
                  <a:schemeClr val="dk2"/>
                </a:solidFill>
              </a:defRPr>
            </a:lvl3pPr>
            <a:lvl4pPr indent="-310388" lvl="3" marL="1828800" algn="l"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4pPr>
            <a:lvl5pPr indent="-310388" lvl="4" marL="2286000" algn="l"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5pPr>
            <a:lvl6pPr indent="-310388" lvl="5" marL="2743200" algn="l"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6pPr>
            <a:lvl7pPr indent="-310388" lvl="6" marL="3200400" algn="l"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7pPr>
            <a:lvl8pPr indent="-310388" lvl="7" marL="3657600" algn="l"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8pPr>
            <a:lvl9pPr indent="-310388" lvl="8" marL="4114800" algn="l">
              <a:spcBef>
                <a:spcPts val="600"/>
              </a:spcBef>
              <a:spcAft>
                <a:spcPts val="60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71" name="Google Shape;71;p17"/>
          <p:cNvSpPr txBox="1"/>
          <p:nvPr>
            <p:ph idx="2" type="body"/>
          </p:nvPr>
        </p:nvSpPr>
        <p:spPr>
          <a:xfrm>
            <a:off x="5740823" y="5262296"/>
            <a:ext cx="5869987" cy="6895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r">
              <a:spcBef>
                <a:spcPts val="220"/>
              </a:spcBef>
              <a:spcAft>
                <a:spcPts val="0"/>
              </a:spcAft>
              <a:buSzPts val="1012"/>
              <a:buNone/>
              <a:defRPr sz="1100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012"/>
              <a:buNone/>
              <a:defRPr sz="11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920"/>
              <a:buNone/>
              <a:defRPr sz="10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828"/>
              <a:buNone/>
              <a:defRPr sz="900"/>
            </a:lvl9pPr>
          </a:lstStyle>
          <a:p/>
        </p:txBody>
      </p:sp>
      <p:sp>
        <p:nvSpPr>
          <p:cNvPr id="72" name="Google Shape;72;p17"/>
          <p:cNvSpPr txBox="1"/>
          <p:nvPr>
            <p:ph idx="10" type="dt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D58AC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7"/>
          <p:cNvSpPr txBox="1"/>
          <p:nvPr>
            <p:ph idx="11" type="ftr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D58AC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7"/>
          <p:cNvSpPr txBox="1"/>
          <p:nvPr>
            <p:ph idx="12" type="sldNum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buNone/>
              <a:defRPr sz="900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r">
              <a:spcBef>
                <a:spcPts val="0"/>
              </a:spcBef>
              <a:buNone/>
              <a:defRPr sz="900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r">
              <a:spcBef>
                <a:spcPts val="0"/>
              </a:spcBef>
              <a:buNone/>
              <a:defRPr sz="900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r">
              <a:spcBef>
                <a:spcPts val="0"/>
              </a:spcBef>
              <a:buNone/>
              <a:defRPr sz="900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r">
              <a:spcBef>
                <a:spcPts val="0"/>
              </a:spcBef>
              <a:buNone/>
              <a:defRPr sz="900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r">
              <a:spcBef>
                <a:spcPts val="0"/>
              </a:spcBef>
              <a:buNone/>
              <a:defRPr sz="900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r">
              <a:spcBef>
                <a:spcPts val="0"/>
              </a:spcBef>
              <a:buNone/>
              <a:defRPr sz="900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r">
              <a:spcBef>
                <a:spcPts val="0"/>
              </a:spcBef>
              <a:buNone/>
              <a:defRPr sz="900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r">
              <a:spcBef>
                <a:spcPts val="0"/>
              </a:spcBef>
              <a:buNone/>
              <a:defRPr sz="900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8"/>
          <p:cNvSpPr txBox="1"/>
          <p:nvPr>
            <p:ph type="title"/>
          </p:nvPr>
        </p:nvSpPr>
        <p:spPr>
          <a:xfrm>
            <a:off x="581193" y="4693389"/>
            <a:ext cx="11029616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Gill Sans"/>
              <a:buNone/>
              <a:defRPr b="0" sz="2400">
                <a:solidFill>
                  <a:schemeClr val="accen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8"/>
          <p:cNvSpPr/>
          <p:nvPr>
            <p:ph idx="2" type="pic"/>
          </p:nvPr>
        </p:nvSpPr>
        <p:spPr>
          <a:xfrm>
            <a:off x="447817" y="599725"/>
            <a:ext cx="11290859" cy="3557252"/>
          </a:xfrm>
          <a:prstGeom prst="rect">
            <a:avLst/>
          </a:prstGeom>
          <a:noFill/>
          <a:ln>
            <a:noFill/>
          </a:ln>
        </p:spPr>
      </p:sp>
      <p:sp>
        <p:nvSpPr>
          <p:cNvPr id="78" name="Google Shape;78;p18"/>
          <p:cNvSpPr txBox="1"/>
          <p:nvPr>
            <p:ph idx="1" type="body"/>
          </p:nvPr>
        </p:nvSpPr>
        <p:spPr>
          <a:xfrm>
            <a:off x="581192" y="5260127"/>
            <a:ext cx="11029617" cy="5986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40"/>
              </a:spcBef>
              <a:spcAft>
                <a:spcPts val="0"/>
              </a:spcAft>
              <a:buSzPts val="1104"/>
              <a:buNone/>
              <a:defRPr sz="12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104"/>
              <a:buNone/>
              <a:defRPr sz="12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920"/>
              <a:buNone/>
              <a:defRPr sz="10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828"/>
              <a:buNone/>
              <a:defRPr sz="900"/>
            </a:lvl9pPr>
          </a:lstStyle>
          <a:p/>
        </p:txBody>
      </p:sp>
      <p:sp>
        <p:nvSpPr>
          <p:cNvPr id="79" name="Google Shape;79;p18"/>
          <p:cNvSpPr txBox="1"/>
          <p:nvPr>
            <p:ph idx="10" type="dt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8"/>
          <p:cNvSpPr txBox="1"/>
          <p:nvPr>
            <p:ph idx="11" type="ftr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8"/>
          <p:cNvSpPr txBox="1"/>
          <p:nvPr>
            <p:ph idx="12" type="sldNum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 txBox="1"/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  <a:defRPr b="0" i="0" sz="2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1" name="Google Shape;11;p9"/>
          <p:cNvSpPr txBox="1"/>
          <p:nvPr>
            <p:ph idx="1" type="body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33756" lvl="0" marL="457200" marR="0" rtl="0" algn="l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656"/>
              <a:buFont typeface="Noto Sans Symbols"/>
              <a:buChar char="◼"/>
              <a:defRPr b="0" i="0" sz="18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-322072" lvl="1" marL="914400" marR="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472"/>
              <a:buFont typeface="Noto Sans Symbols"/>
              <a:buChar char="◼"/>
              <a:defRPr b="0" i="0" sz="16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-310388" lvl="2" marL="1371600" marR="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288"/>
              <a:buFont typeface="Noto Sans Symbols"/>
              <a:buChar char="◼"/>
              <a:defRPr b="0" i="0" sz="14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-298703" lvl="3" marL="1828800" marR="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b="0" i="0" sz="12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-298704" lvl="4" marL="2286000" marR="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b="0" i="0" sz="12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-298704" lvl="5" marL="2743200" marR="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b="0" i="0" sz="12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-298704" lvl="6" marL="3200400" marR="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b="0" i="0" sz="12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-298703" lvl="7" marL="3657600" marR="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b="0" i="0" sz="12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-298703" lvl="8" marL="4114800" marR="0" rtl="0" algn="l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ts val="1104"/>
              <a:buFont typeface="Noto Sans Symbols"/>
              <a:buChar char="◼"/>
              <a:defRPr b="0" i="0" sz="12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12" name="Google Shape;12;p9"/>
          <p:cNvSpPr txBox="1"/>
          <p:nvPr>
            <p:ph idx="10" type="dt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13" name="Google Shape;13;p9"/>
          <p:cNvSpPr txBox="1"/>
          <p:nvPr>
            <p:ph idx="11" type="ftr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14" name="Google Shape;14;p9"/>
          <p:cNvSpPr txBox="1"/>
          <p:nvPr>
            <p:ph idx="12" type="sldNum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5" name="Google Shape;15;p9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" name="Google Shape;16;p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" name="Google Shape;17;p9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www2.cs.duke.edu/courses/common/compsci092/papers/govern/consensus.pdf" TargetMode="External"/><Relationship Id="rId4" Type="http://schemas.openxmlformats.org/officeDocument/2006/relationships/hyperlink" Target="https://www.guru99.com/difference-tcp-ip-vs-osi-model.html" TargetMode="External"/><Relationship Id="rId5" Type="http://schemas.openxmlformats.org/officeDocument/2006/relationships/hyperlink" Target="https://ddos-guard.net/en/terminology/protocols/tcp-3-way-handshake" TargetMode="External"/><Relationship Id="rId6" Type="http://schemas.openxmlformats.org/officeDocument/2006/relationships/hyperlink" Target="https://afteracademy.com/blog/what-is-a-tcp-3-way-handshake-process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pic>
        <p:nvPicPr>
          <p:cNvPr descr="Conexões Digitais" id="102" name="Google Shape;102;p1"/>
          <p:cNvPicPr preferRelativeResize="0"/>
          <p:nvPr/>
        </p:nvPicPr>
        <p:blipFill rotWithShape="1">
          <a:blip r:embed="rId3">
            <a:alphaModFix/>
          </a:blip>
          <a:srcRect b="0" l="13265" r="3502" t="9090"/>
          <a:stretch/>
        </p:blipFill>
        <p:spPr>
          <a:xfrm>
            <a:off x="20" y="10"/>
            <a:ext cx="12191980" cy="685799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03" name="Google Shape;103;p1"/>
          <p:cNvGrpSpPr/>
          <p:nvPr/>
        </p:nvGrpSpPr>
        <p:grpSpPr>
          <a:xfrm>
            <a:off x="446534" y="453643"/>
            <a:ext cx="11298933" cy="98554"/>
            <a:chOff x="446534" y="453643"/>
            <a:chExt cx="11298933" cy="98554"/>
          </a:xfrm>
        </p:grpSpPr>
        <p:sp>
          <p:nvSpPr>
            <p:cNvPr id="104" name="Google Shape;104;p1"/>
            <p:cNvSpPr/>
            <p:nvPr/>
          </p:nvSpPr>
          <p:spPr>
            <a:xfrm>
              <a:off x="446534" y="457200"/>
              <a:ext cx="3703320" cy="9499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5" name="Google Shape;105;p1"/>
            <p:cNvSpPr/>
            <p:nvPr/>
          </p:nvSpPr>
          <p:spPr>
            <a:xfrm>
              <a:off x="8042147" y="453643"/>
              <a:ext cx="3703320" cy="9855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6" name="Google Shape;106;p1"/>
            <p:cNvSpPr/>
            <p:nvPr/>
          </p:nvSpPr>
          <p:spPr>
            <a:xfrm>
              <a:off x="4241830" y="457200"/>
              <a:ext cx="370332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7" name="Google Shape;107;p1"/>
          <p:cNvSpPr/>
          <p:nvPr/>
        </p:nvSpPr>
        <p:spPr>
          <a:xfrm>
            <a:off x="448732" y="4428067"/>
            <a:ext cx="11260667" cy="1962497"/>
          </a:xfrm>
          <a:prstGeom prst="rect">
            <a:avLst/>
          </a:prstGeom>
          <a:solidFill>
            <a:schemeClr val="accent1">
              <a:alpha val="96862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1"/>
          <p:cNvSpPr txBox="1"/>
          <p:nvPr>
            <p:ph type="ctrTitle"/>
          </p:nvPr>
        </p:nvSpPr>
        <p:spPr>
          <a:xfrm>
            <a:off x="581191" y="4572000"/>
            <a:ext cx="10993549" cy="89524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Droid Sans Mono"/>
              <a:buNone/>
            </a:pPr>
            <a:r>
              <a:rPr b="1" i="0" lang="en-US" sz="4800">
                <a:solidFill>
                  <a:schemeClr val="lt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TCP/IP VS OSI MODEL</a:t>
            </a:r>
            <a:endParaRPr/>
          </a:p>
        </p:txBody>
      </p:sp>
      <p:sp>
        <p:nvSpPr>
          <p:cNvPr id="109" name="Google Shape;109;p1"/>
          <p:cNvSpPr txBox="1"/>
          <p:nvPr>
            <p:ph idx="1" type="subTitle"/>
          </p:nvPr>
        </p:nvSpPr>
        <p:spPr>
          <a:xfrm>
            <a:off x="581191" y="5490950"/>
            <a:ext cx="10993546" cy="4848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25000" lnSpcReduction="20000"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SzPct val="92000"/>
              <a:buNone/>
            </a:pPr>
            <a:r>
              <a:rPr lang="en-US" sz="54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TEAM 1: </a:t>
            </a:r>
            <a:r>
              <a:rPr lang="en-US" sz="4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AIDAN CURLEY, ALICE VILLAR, IAN WOLLOFF, LUKMAN MOHAMED</a:t>
            </a:r>
            <a:endParaRPr sz="48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rtl="0" algn="r">
              <a:spcBef>
                <a:spcPts val="840"/>
              </a:spcBef>
              <a:spcAft>
                <a:spcPts val="0"/>
              </a:spcAft>
              <a:buSzPct val="92000"/>
              <a:buNone/>
            </a:pPr>
            <a:r>
              <a:rPr lang="en-US" sz="4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UNIVERSITY OF ESSEX ONLINE, UK.</a:t>
            </a:r>
            <a:endParaRPr/>
          </a:p>
          <a:p>
            <a:pPr indent="0" lvl="0" marL="0" rtl="0" algn="r">
              <a:spcBef>
                <a:spcPts val="840"/>
              </a:spcBef>
              <a:spcAft>
                <a:spcPts val="0"/>
              </a:spcAft>
              <a:buSzPct val="92000"/>
              <a:buNone/>
            </a:pPr>
            <a:r>
              <a:rPr i="0" lang="en-US" sz="4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MODULE 4 NETWORK AND INFORMATION SECURITY MANAGEMENT (NISM) -</a:t>
            </a:r>
            <a:r>
              <a:rPr lang="en-US" sz="4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SEMINAR 2</a:t>
            </a:r>
            <a:endParaRPr/>
          </a:p>
          <a:p>
            <a:pPr indent="0" lvl="0" marL="0" rtl="0" algn="r">
              <a:spcBef>
                <a:spcPts val="930"/>
              </a:spcBef>
              <a:spcAft>
                <a:spcPts val="0"/>
              </a:spcAft>
              <a:buSzPct val="92000"/>
              <a:buNone/>
            </a:pPr>
            <a:r>
              <a:t/>
            </a:r>
            <a:endParaRPr i="0" sz="6600">
              <a:solidFill>
                <a:srgbClr val="084D6E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rtl="0" algn="r">
              <a:spcBef>
                <a:spcPts val="880"/>
              </a:spcBef>
              <a:spcAft>
                <a:spcPts val="0"/>
              </a:spcAft>
              <a:buSzPct val="92000"/>
              <a:buNone/>
            </a:pPr>
            <a:r>
              <a:t/>
            </a:r>
            <a:endParaRPr sz="56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680"/>
              </a:spcBef>
              <a:spcAft>
                <a:spcPts val="0"/>
              </a:spcAft>
              <a:buSzPct val="92000"/>
              <a:buNone/>
            </a:pPr>
            <a:r>
              <a:t/>
            </a:r>
            <a:endParaRPr>
              <a:solidFill>
                <a:srgbClr val="7CEB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"/>
          <p:cNvSpPr txBox="1"/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i="0" lang="en-US"/>
              <a:t>INTRODUCTION TO OSI MODEL AND TCP/IP MODEL</a:t>
            </a:r>
            <a:endParaRPr/>
          </a:p>
        </p:txBody>
      </p:sp>
      <p:sp>
        <p:nvSpPr>
          <p:cNvPr id="115" name="Google Shape;115;p2"/>
          <p:cNvSpPr/>
          <p:nvPr/>
        </p:nvSpPr>
        <p:spPr>
          <a:xfrm>
            <a:off x="446533" y="2180496"/>
            <a:ext cx="5404639" cy="4045683"/>
          </a:xfrm>
          <a:prstGeom prst="rect">
            <a:avLst/>
          </a:prstGeom>
          <a:solidFill>
            <a:schemeClr val="lt1"/>
          </a:solidFill>
          <a:ln cap="flat" cmpd="sng" w="381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pic>
        <p:nvPicPr>
          <p:cNvPr descr="Diagrama&#10;&#10;Descrição gerada automaticamente" id="116" name="Google Shape;116;p2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57225" y="2622470"/>
            <a:ext cx="4962525" cy="3126390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2"/>
          <p:cNvSpPr txBox="1"/>
          <p:nvPr/>
        </p:nvSpPr>
        <p:spPr>
          <a:xfrm>
            <a:off x="6335805" y="2180496"/>
            <a:ext cx="5275001" cy="40456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rPr>
              <a:t>The two most commonly used communication network models are TCP / IP and OSI: </a:t>
            </a:r>
            <a:endParaRPr/>
          </a:p>
          <a:p>
            <a:pPr indent="-105156" lvl="0" marL="0" marR="0" rtl="0" algn="l">
              <a:spcBef>
                <a:spcPts val="960"/>
              </a:spcBef>
              <a:spcAft>
                <a:spcPts val="0"/>
              </a:spcAft>
              <a:buClr>
                <a:schemeClr val="accent2"/>
              </a:buClr>
              <a:buSzPts val="1656"/>
              <a:buFont typeface="Noto Sans Symbols"/>
              <a:buChar char="◼"/>
            </a:pPr>
            <a:r>
              <a:rPr b="1" i="0" lang="en-US" sz="18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rPr>
              <a:t> OSI Model (Open Systems Interconnection Model)</a:t>
            </a:r>
            <a:r>
              <a:rPr b="0" i="0" lang="en-US" sz="18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rPr>
              <a:t>: a conceptual framework used to describe the functions of a networking system.</a:t>
            </a:r>
            <a:endParaRPr/>
          </a:p>
          <a:p>
            <a:pPr indent="-105156" lvl="0" marL="0" marR="0" rtl="0" algn="l">
              <a:spcBef>
                <a:spcPts val="960"/>
              </a:spcBef>
              <a:spcAft>
                <a:spcPts val="0"/>
              </a:spcAft>
              <a:buClr>
                <a:schemeClr val="accent2"/>
              </a:buClr>
              <a:buSzPts val="1656"/>
              <a:buFont typeface="Noto Sans Symbols"/>
              <a:buChar char="◼"/>
            </a:pPr>
            <a:r>
              <a:rPr b="1" i="0" lang="en-US" sz="18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rPr>
              <a:t>TCP/IP (Transmission Control Protocol/ Internet Protocol):</a:t>
            </a:r>
            <a:r>
              <a:rPr b="0" i="0" lang="en-US" sz="18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rPr>
              <a:t> specifically designed as a model to offer highly reliable and end-to-end byte stream over an unreliable internetwork.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3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3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3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3"/>
          <p:cNvSpPr/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3"/>
          <p:cNvSpPr txBox="1"/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FFFEFF"/>
              </a:buClr>
              <a:buSzPts val="2800"/>
              <a:buFont typeface="Gill Sans"/>
              <a:buNone/>
            </a:pPr>
            <a:r>
              <a:rPr i="0" lang="en-US">
                <a:solidFill>
                  <a:srgbClr val="FFFEFF"/>
                </a:solidFill>
              </a:rPr>
              <a:t>HISTORY OF OSI MODEL</a:t>
            </a:r>
            <a:br>
              <a:rPr i="0" lang="en-US">
                <a:solidFill>
                  <a:srgbClr val="FFFEFF"/>
                </a:solidFill>
              </a:rPr>
            </a:br>
            <a:endParaRPr>
              <a:solidFill>
                <a:srgbClr val="FFFEFF"/>
              </a:solidFill>
            </a:endParaRPr>
          </a:p>
        </p:txBody>
      </p:sp>
      <p:grpSp>
        <p:nvGrpSpPr>
          <p:cNvPr id="127" name="Google Shape;127;p3"/>
          <p:cNvGrpSpPr/>
          <p:nvPr/>
        </p:nvGrpSpPr>
        <p:grpSpPr>
          <a:xfrm>
            <a:off x="647100" y="2535823"/>
            <a:ext cx="11029950" cy="2942590"/>
            <a:chOff x="0" y="367823"/>
            <a:chExt cx="11029950" cy="2942590"/>
          </a:xfrm>
        </p:grpSpPr>
        <p:cxnSp>
          <p:nvCxnSpPr>
            <p:cNvPr id="128" name="Google Shape;128;p3"/>
            <p:cNvCxnSpPr/>
            <p:nvPr/>
          </p:nvCxnSpPr>
          <p:spPr>
            <a:xfrm>
              <a:off x="0" y="1839119"/>
              <a:ext cx="11029950" cy="0"/>
            </a:xfrm>
            <a:prstGeom prst="straightConnector1">
              <a:avLst/>
            </a:prstGeom>
            <a:solidFill>
              <a:schemeClr val="lt1">
                <a:alpha val="89803"/>
              </a:schemeClr>
            </a:solidFill>
            <a:ln cap="rnd" cmpd="sng" w="19050">
              <a:solidFill>
                <a:srgbClr val="4490B8"/>
              </a:solidFill>
              <a:prstDash val="solid"/>
              <a:round/>
              <a:headEnd len="sm" w="sm" type="none"/>
              <a:tailEnd len="lg" w="lg" type="triangle"/>
            </a:ln>
          </p:spPr>
        </p:cxnSp>
        <p:sp>
          <p:nvSpPr>
            <p:cNvPr id="129" name="Google Shape;129;p3"/>
            <p:cNvSpPr/>
            <p:nvPr/>
          </p:nvSpPr>
          <p:spPr>
            <a:xfrm rot="8100000">
              <a:off x="58023" y="423845"/>
              <a:ext cx="270494" cy="270494"/>
            </a:xfrm>
            <a:prstGeom prst="teardrop">
              <a:avLst>
                <a:gd fmla="val 115000" name="adj"/>
              </a:avLst>
            </a:prstGeom>
            <a:solidFill>
              <a:srgbClr val="4490B8"/>
            </a:solidFill>
            <a:ln cap="rnd" cmpd="sng" w="22225">
              <a:solidFill>
                <a:srgbClr val="4490B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" name="Google Shape;130;p3"/>
            <p:cNvSpPr/>
            <p:nvPr/>
          </p:nvSpPr>
          <p:spPr>
            <a:xfrm>
              <a:off x="88072" y="453894"/>
              <a:ext cx="210395" cy="210395"/>
            </a:xfrm>
            <a:prstGeom prst="ellipse">
              <a:avLst/>
            </a:prstGeom>
            <a:solidFill>
              <a:schemeClr val="lt1">
                <a:alpha val="89803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1" name="Google Shape;131;p3"/>
            <p:cNvSpPr/>
            <p:nvPr/>
          </p:nvSpPr>
          <p:spPr>
            <a:xfrm>
              <a:off x="384538" y="750360"/>
              <a:ext cx="3667482" cy="108875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2" name="Google Shape;132;p3"/>
            <p:cNvSpPr txBox="1"/>
            <p:nvPr/>
          </p:nvSpPr>
          <p:spPr>
            <a:xfrm>
              <a:off x="384538" y="750360"/>
              <a:ext cx="3667482" cy="108875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142875" lIns="0" spcFirstLastPara="1" rIns="95250" wrap="square" tIns="952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500"/>
                <a:buFont typeface="Gill Sans"/>
                <a:buNone/>
              </a:pPr>
              <a:r>
                <a:rPr lang="en-US" sz="1500">
                  <a:solidFill>
                    <a:schemeClr val="dk1"/>
                  </a:solidFill>
                  <a:latin typeface="Gill Sans"/>
                  <a:ea typeface="Gill Sans"/>
                  <a:cs typeface="Gill Sans"/>
                  <a:sym typeface="Gill Sans"/>
                </a:rPr>
                <a:t>A</a:t>
              </a:r>
              <a:r>
                <a:rPr lang="en-US" sz="1500">
                  <a:solidFill>
                    <a:schemeClr val="dk1"/>
                  </a:solidFill>
                  <a:latin typeface="Gill Sans"/>
                  <a:ea typeface="Gill Sans"/>
                  <a:cs typeface="Gill Sans"/>
                  <a:sym typeface="Gill Sans"/>
                </a:rPr>
                <a:t>n Experimental Packet Switched System in the UK identified the requirement for defining the higher-level protocols.</a:t>
              </a:r>
              <a:endParaRPr/>
            </a:p>
          </p:txBody>
        </p:sp>
        <p:sp>
          <p:nvSpPr>
            <p:cNvPr id="133" name="Google Shape;133;p3"/>
            <p:cNvSpPr/>
            <p:nvPr/>
          </p:nvSpPr>
          <p:spPr>
            <a:xfrm>
              <a:off x="384538" y="367823"/>
              <a:ext cx="3667482" cy="3825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4" name="Google Shape;134;p3"/>
            <p:cNvSpPr txBox="1"/>
            <p:nvPr/>
          </p:nvSpPr>
          <p:spPr>
            <a:xfrm>
              <a:off x="384538" y="367823"/>
              <a:ext cx="3667482" cy="3825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127000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Gill Sans"/>
                <a:buNone/>
              </a:pPr>
              <a:r>
                <a:rPr b="1" i="0" lang="en-US" sz="2000" u="none" cap="none" strike="noStrike">
                  <a:solidFill>
                    <a:schemeClr val="dk1"/>
                  </a:solidFill>
                  <a:latin typeface="Gill Sans"/>
                  <a:ea typeface="Gill Sans"/>
                  <a:cs typeface="Gill Sans"/>
                  <a:sym typeface="Gill Sans"/>
                </a:rPr>
                <a:t>197</a:t>
              </a:r>
              <a:r>
                <a:rPr b="1" lang="en-US" sz="2000">
                  <a:solidFill>
                    <a:schemeClr val="dk1"/>
                  </a:solidFill>
                  <a:latin typeface="Gill Sans"/>
                  <a:ea typeface="Gill Sans"/>
                  <a:cs typeface="Gill Sans"/>
                  <a:sym typeface="Gill Sans"/>
                </a:rPr>
                <a:t>3</a:t>
              </a:r>
              <a:endParaRPr/>
            </a:p>
          </p:txBody>
        </p:sp>
        <p:cxnSp>
          <p:nvCxnSpPr>
            <p:cNvPr id="135" name="Google Shape;135;p3"/>
            <p:cNvCxnSpPr/>
            <p:nvPr/>
          </p:nvCxnSpPr>
          <p:spPr>
            <a:xfrm>
              <a:off x="193270" y="750360"/>
              <a:ext cx="0" cy="1088758"/>
            </a:xfrm>
            <a:prstGeom prst="straightConnector1">
              <a:avLst/>
            </a:prstGeom>
            <a:noFill/>
            <a:ln cap="rnd" cmpd="sng" w="12700">
              <a:solidFill>
                <a:srgbClr val="4490B8"/>
              </a:solidFill>
              <a:prstDash val="dash"/>
              <a:round/>
              <a:headEnd len="sm" w="sm" type="none"/>
              <a:tailEnd len="sm" w="sm" type="none"/>
            </a:ln>
          </p:spPr>
        </p:cxnSp>
        <p:sp>
          <p:nvSpPr>
            <p:cNvPr id="136" name="Google Shape;136;p3"/>
            <p:cNvSpPr/>
            <p:nvPr/>
          </p:nvSpPr>
          <p:spPr>
            <a:xfrm>
              <a:off x="158247" y="1804690"/>
              <a:ext cx="68856" cy="68856"/>
            </a:xfrm>
            <a:prstGeom prst="ellipse">
              <a:avLst/>
            </a:prstGeom>
            <a:solidFill>
              <a:srgbClr val="4490B8"/>
            </a:solidFill>
            <a:ln cap="rnd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7" name="Google Shape;137;p3"/>
            <p:cNvSpPr/>
            <p:nvPr/>
          </p:nvSpPr>
          <p:spPr>
            <a:xfrm rot="-2700000">
              <a:off x="2260454" y="2983898"/>
              <a:ext cx="270494" cy="270494"/>
            </a:xfrm>
            <a:prstGeom prst="teardrop">
              <a:avLst>
                <a:gd fmla="val 115000" name="adj"/>
              </a:avLst>
            </a:prstGeom>
            <a:solidFill>
              <a:srgbClr val="40A2CA"/>
            </a:solidFill>
            <a:ln cap="rnd" cmpd="sng" w="22225">
              <a:solidFill>
                <a:srgbClr val="40A2C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" name="Google Shape;138;p3"/>
            <p:cNvSpPr/>
            <p:nvPr/>
          </p:nvSpPr>
          <p:spPr>
            <a:xfrm>
              <a:off x="2290503" y="3013948"/>
              <a:ext cx="210395" cy="210395"/>
            </a:xfrm>
            <a:prstGeom prst="ellipse">
              <a:avLst/>
            </a:prstGeom>
            <a:solidFill>
              <a:schemeClr val="lt1">
                <a:alpha val="89803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9" name="Google Shape;139;p3"/>
            <p:cNvSpPr/>
            <p:nvPr/>
          </p:nvSpPr>
          <p:spPr>
            <a:xfrm>
              <a:off x="2586969" y="1839119"/>
              <a:ext cx="3667482" cy="108875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0" name="Google Shape;140;p3"/>
            <p:cNvSpPr txBox="1"/>
            <p:nvPr/>
          </p:nvSpPr>
          <p:spPr>
            <a:xfrm>
              <a:off x="2586969" y="1839119"/>
              <a:ext cx="3667482" cy="108875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5250" lIns="0" spcFirstLastPara="1" rIns="0" wrap="square" tIns="142875">
              <a:noAutofit/>
            </a:bodyPr>
            <a:lstStyle/>
            <a:p>
              <a:pPr indent="0" lvl="0" marL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500"/>
                <a:buFont typeface="Gill Sans"/>
                <a:buNone/>
              </a:pPr>
              <a:r>
                <a:rPr lang="en-US" sz="1500">
                  <a:solidFill>
                    <a:schemeClr val="dk1"/>
                  </a:solidFill>
                  <a:latin typeface="Gill Sans"/>
                  <a:ea typeface="Gill Sans"/>
                  <a:cs typeface="Gill Sans"/>
                  <a:sym typeface="Gill Sans"/>
                </a:rPr>
                <a:t>T</a:t>
              </a:r>
              <a:r>
                <a:rPr lang="en-US" sz="1500">
                  <a:solidFill>
                    <a:schemeClr val="dk1"/>
                  </a:solidFill>
                  <a:latin typeface="Gill Sans"/>
                  <a:ea typeface="Gill Sans"/>
                  <a:cs typeface="Gill Sans"/>
                  <a:sym typeface="Gill Sans"/>
                </a:rPr>
                <a:t>he ISO conducted a program to develop general standards and methods of networking.</a:t>
              </a:r>
              <a:endParaRPr sz="15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endParaRPr>
            </a:p>
            <a:p>
              <a:pPr indent="0" lvl="0" marL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500"/>
                <a:buFont typeface="Gill Sans"/>
                <a:buNone/>
              </a:pPr>
              <a:r>
                <a:t/>
              </a:r>
              <a:endParaRPr sz="15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p:sp>
          <p:nvSpPr>
            <p:cNvPr id="141" name="Google Shape;141;p3"/>
            <p:cNvSpPr/>
            <p:nvPr/>
          </p:nvSpPr>
          <p:spPr>
            <a:xfrm>
              <a:off x="2586969" y="2927877"/>
              <a:ext cx="3667482" cy="3825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2" name="Google Shape;142;p3"/>
            <p:cNvSpPr txBox="1"/>
            <p:nvPr/>
          </p:nvSpPr>
          <p:spPr>
            <a:xfrm>
              <a:off x="2586969" y="2927877"/>
              <a:ext cx="3667482" cy="3825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127000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Gill Sans"/>
                <a:buNone/>
              </a:pPr>
              <a:r>
                <a:rPr b="1" lang="en-US" sz="2000">
                  <a:solidFill>
                    <a:schemeClr val="dk1"/>
                  </a:solidFill>
                  <a:latin typeface="Gill Sans"/>
                  <a:ea typeface="Gill Sans"/>
                  <a:cs typeface="Gill Sans"/>
                  <a:sym typeface="Gill Sans"/>
                </a:rPr>
                <a:t>late 1970s</a:t>
              </a:r>
              <a:endParaRPr/>
            </a:p>
          </p:txBody>
        </p:sp>
        <p:cxnSp>
          <p:nvCxnSpPr>
            <p:cNvPr id="143" name="Google Shape;143;p3"/>
            <p:cNvCxnSpPr/>
            <p:nvPr/>
          </p:nvCxnSpPr>
          <p:spPr>
            <a:xfrm>
              <a:off x="2395701" y="1839119"/>
              <a:ext cx="0" cy="1088758"/>
            </a:xfrm>
            <a:prstGeom prst="straightConnector1">
              <a:avLst/>
            </a:prstGeom>
            <a:noFill/>
            <a:ln cap="rnd" cmpd="sng" w="12700">
              <a:solidFill>
                <a:srgbClr val="40A2CA"/>
              </a:solidFill>
              <a:prstDash val="dash"/>
              <a:round/>
              <a:headEnd len="sm" w="sm" type="none"/>
              <a:tailEnd len="sm" w="sm" type="none"/>
            </a:ln>
          </p:spPr>
        </p:cxnSp>
        <p:sp>
          <p:nvSpPr>
            <p:cNvPr id="144" name="Google Shape;144;p3"/>
            <p:cNvSpPr/>
            <p:nvPr/>
          </p:nvSpPr>
          <p:spPr>
            <a:xfrm>
              <a:off x="2360677" y="1804690"/>
              <a:ext cx="68856" cy="68856"/>
            </a:xfrm>
            <a:prstGeom prst="ellipse">
              <a:avLst/>
            </a:prstGeom>
            <a:solidFill>
              <a:srgbClr val="40A2CA"/>
            </a:solidFill>
            <a:ln cap="rnd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5" name="Google Shape;145;p3"/>
            <p:cNvSpPr/>
            <p:nvPr/>
          </p:nvSpPr>
          <p:spPr>
            <a:xfrm rot="8100000">
              <a:off x="4462884" y="423845"/>
              <a:ext cx="270494" cy="270494"/>
            </a:xfrm>
            <a:prstGeom prst="teardrop">
              <a:avLst>
                <a:gd fmla="val 115000" name="adj"/>
              </a:avLst>
            </a:prstGeom>
            <a:solidFill>
              <a:srgbClr val="40B6DA"/>
            </a:solidFill>
            <a:ln cap="rnd" cmpd="sng" w="22225">
              <a:solidFill>
                <a:srgbClr val="40B6D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6" name="Google Shape;146;p3"/>
            <p:cNvSpPr/>
            <p:nvPr/>
          </p:nvSpPr>
          <p:spPr>
            <a:xfrm>
              <a:off x="4492934" y="453894"/>
              <a:ext cx="210395" cy="210395"/>
            </a:xfrm>
            <a:prstGeom prst="ellipse">
              <a:avLst/>
            </a:prstGeom>
            <a:solidFill>
              <a:schemeClr val="lt1">
                <a:alpha val="89803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7" name="Google Shape;147;p3"/>
            <p:cNvSpPr/>
            <p:nvPr/>
          </p:nvSpPr>
          <p:spPr>
            <a:xfrm>
              <a:off x="4789400" y="750360"/>
              <a:ext cx="3667482" cy="108875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8" name="Google Shape;148;p3"/>
            <p:cNvSpPr txBox="1"/>
            <p:nvPr/>
          </p:nvSpPr>
          <p:spPr>
            <a:xfrm>
              <a:off x="4789400" y="750360"/>
              <a:ext cx="3667482" cy="108875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142875" lIns="0" spcFirstLastPara="1" rIns="95250" wrap="square" tIns="952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500"/>
                <a:buFont typeface="Gill Sans"/>
                <a:buNone/>
              </a:pPr>
              <a:r>
                <a:rPr lang="en-US" sz="1500">
                  <a:solidFill>
                    <a:schemeClr val="dk1"/>
                  </a:solidFill>
                  <a:latin typeface="Gill Sans"/>
                  <a:ea typeface="Gill Sans"/>
                  <a:cs typeface="Gill Sans"/>
                  <a:sym typeface="Gill Sans"/>
                </a:rPr>
                <a:t>T</a:t>
              </a:r>
              <a:r>
                <a:rPr b="0" i="0" lang="en-US" sz="1500" u="none" cap="none" strike="noStrike">
                  <a:solidFill>
                    <a:schemeClr val="dk1"/>
                  </a:solidFill>
                  <a:latin typeface="Gill Sans"/>
                  <a:ea typeface="Gill Sans"/>
                  <a:cs typeface="Gill Sans"/>
                  <a:sym typeface="Gill Sans"/>
                </a:rPr>
                <a:t>he OSI model was initially intended to be a detailed specification of actual interfaces.</a:t>
              </a:r>
              <a:endParaRPr/>
            </a:p>
          </p:txBody>
        </p:sp>
        <p:sp>
          <p:nvSpPr>
            <p:cNvPr id="149" name="Google Shape;149;p3"/>
            <p:cNvSpPr/>
            <p:nvPr/>
          </p:nvSpPr>
          <p:spPr>
            <a:xfrm>
              <a:off x="4789400" y="367823"/>
              <a:ext cx="3667482" cy="3825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0" name="Google Shape;150;p3"/>
            <p:cNvSpPr txBox="1"/>
            <p:nvPr/>
          </p:nvSpPr>
          <p:spPr>
            <a:xfrm>
              <a:off x="4789400" y="367823"/>
              <a:ext cx="3667482" cy="3825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127000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Gill Sans"/>
                <a:buNone/>
              </a:pPr>
              <a:r>
                <a:rPr b="1" i="0" lang="en-US" sz="2000" u="none" cap="none" strike="noStrike">
                  <a:solidFill>
                    <a:schemeClr val="dk1"/>
                  </a:solidFill>
                  <a:latin typeface="Gill Sans"/>
                  <a:ea typeface="Gill Sans"/>
                  <a:cs typeface="Gill Sans"/>
                  <a:sym typeface="Gill Sans"/>
                </a:rPr>
                <a:t>1983</a:t>
              </a:r>
              <a:endParaRPr/>
            </a:p>
          </p:txBody>
        </p:sp>
        <p:cxnSp>
          <p:nvCxnSpPr>
            <p:cNvPr id="151" name="Google Shape;151;p3"/>
            <p:cNvCxnSpPr/>
            <p:nvPr/>
          </p:nvCxnSpPr>
          <p:spPr>
            <a:xfrm>
              <a:off x="4598131" y="750360"/>
              <a:ext cx="0" cy="1088758"/>
            </a:xfrm>
            <a:prstGeom prst="straightConnector1">
              <a:avLst/>
            </a:prstGeom>
            <a:noFill/>
            <a:ln cap="rnd" cmpd="sng" w="12700">
              <a:solidFill>
                <a:srgbClr val="40B6DA"/>
              </a:solidFill>
              <a:prstDash val="dash"/>
              <a:round/>
              <a:headEnd len="sm" w="sm" type="none"/>
              <a:tailEnd len="sm" w="sm" type="none"/>
            </a:ln>
          </p:spPr>
        </p:cxnSp>
        <p:sp>
          <p:nvSpPr>
            <p:cNvPr id="152" name="Google Shape;152;p3"/>
            <p:cNvSpPr/>
            <p:nvPr/>
          </p:nvSpPr>
          <p:spPr>
            <a:xfrm>
              <a:off x="4563108" y="1804690"/>
              <a:ext cx="68856" cy="68856"/>
            </a:xfrm>
            <a:prstGeom prst="ellipse">
              <a:avLst/>
            </a:prstGeom>
            <a:solidFill>
              <a:srgbClr val="40B6DA"/>
            </a:solidFill>
            <a:ln cap="rnd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3" name="Google Shape;153;p3"/>
            <p:cNvSpPr/>
            <p:nvPr/>
          </p:nvSpPr>
          <p:spPr>
            <a:xfrm rot="-2700000">
              <a:off x="6665315" y="2983898"/>
              <a:ext cx="270494" cy="270494"/>
            </a:xfrm>
            <a:prstGeom prst="teardrop">
              <a:avLst>
                <a:gd fmla="val 115000" name="adj"/>
              </a:avLst>
            </a:prstGeom>
            <a:solidFill>
              <a:srgbClr val="42CAE8"/>
            </a:solidFill>
            <a:ln cap="rnd" cmpd="sng" w="22225">
              <a:solidFill>
                <a:srgbClr val="42CAE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4" name="Google Shape;154;p3"/>
            <p:cNvSpPr/>
            <p:nvPr/>
          </p:nvSpPr>
          <p:spPr>
            <a:xfrm>
              <a:off x="6695365" y="3013948"/>
              <a:ext cx="210395" cy="210395"/>
            </a:xfrm>
            <a:prstGeom prst="ellipse">
              <a:avLst/>
            </a:prstGeom>
            <a:solidFill>
              <a:schemeClr val="lt1">
                <a:alpha val="89803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5" name="Google Shape;155;p3"/>
            <p:cNvSpPr/>
            <p:nvPr/>
          </p:nvSpPr>
          <p:spPr>
            <a:xfrm>
              <a:off x="6991831" y="1839119"/>
              <a:ext cx="3667482" cy="108875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6" name="Google Shape;156;p3"/>
            <p:cNvSpPr txBox="1"/>
            <p:nvPr/>
          </p:nvSpPr>
          <p:spPr>
            <a:xfrm>
              <a:off x="6991831" y="1839119"/>
              <a:ext cx="3667482" cy="108875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5250" lIns="0" spcFirstLastPara="1" rIns="0" wrap="square" tIns="14287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500"/>
                <a:buFont typeface="Gill Sans"/>
                <a:buNone/>
              </a:pPr>
              <a:r>
                <a:rPr lang="en-US" sz="1500">
                  <a:solidFill>
                    <a:schemeClr val="dk1"/>
                  </a:solidFill>
                  <a:latin typeface="Gill Sans"/>
                  <a:ea typeface="Gill Sans"/>
                  <a:cs typeface="Gill Sans"/>
                  <a:sym typeface="Gill Sans"/>
                </a:rPr>
                <a:t>T</a:t>
              </a:r>
              <a:r>
                <a:rPr b="0" i="0" lang="en-US" sz="1500" u="none" cap="none" strike="noStrike">
                  <a:solidFill>
                    <a:schemeClr val="dk1"/>
                  </a:solidFill>
                  <a:latin typeface="Gill Sans"/>
                  <a:ea typeface="Gill Sans"/>
                  <a:cs typeface="Gill Sans"/>
                  <a:sym typeface="Gill Sans"/>
                </a:rPr>
                <a:t>he OSI architecture was formally adopted by ISO as an international standard.</a:t>
              </a:r>
              <a:endParaRPr b="0" i="0" sz="15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endParaRPr>
            </a:p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500"/>
                <a:buFont typeface="Gill Sans"/>
                <a:buNone/>
              </a:pPr>
              <a:r>
                <a:t/>
              </a:r>
              <a:endParaRPr sz="15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p:sp>
          <p:nvSpPr>
            <p:cNvPr id="157" name="Google Shape;157;p3"/>
            <p:cNvSpPr/>
            <p:nvPr/>
          </p:nvSpPr>
          <p:spPr>
            <a:xfrm>
              <a:off x="6991831" y="2927877"/>
              <a:ext cx="3667482" cy="3825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8" name="Google Shape;158;p3"/>
            <p:cNvSpPr txBox="1"/>
            <p:nvPr/>
          </p:nvSpPr>
          <p:spPr>
            <a:xfrm>
              <a:off x="6991831" y="2927877"/>
              <a:ext cx="3667482" cy="3825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127000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Gill Sans"/>
                <a:buNone/>
              </a:pPr>
              <a:r>
                <a:rPr b="1" i="0" lang="en-US" sz="2000" u="none" cap="none" strike="noStrike">
                  <a:solidFill>
                    <a:schemeClr val="dk1"/>
                  </a:solidFill>
                  <a:latin typeface="Gill Sans"/>
                  <a:ea typeface="Gill Sans"/>
                  <a:cs typeface="Gill Sans"/>
                  <a:sym typeface="Gill Sans"/>
                </a:rPr>
                <a:t>1984</a:t>
              </a:r>
              <a:endParaRPr/>
            </a:p>
          </p:txBody>
        </p:sp>
        <p:cxnSp>
          <p:nvCxnSpPr>
            <p:cNvPr id="159" name="Google Shape;159;p3"/>
            <p:cNvCxnSpPr/>
            <p:nvPr/>
          </p:nvCxnSpPr>
          <p:spPr>
            <a:xfrm>
              <a:off x="6800562" y="1839119"/>
              <a:ext cx="0" cy="1088758"/>
            </a:xfrm>
            <a:prstGeom prst="straightConnector1">
              <a:avLst/>
            </a:prstGeom>
            <a:noFill/>
            <a:ln cap="rnd" cmpd="sng" w="12700">
              <a:solidFill>
                <a:srgbClr val="42CAE8"/>
              </a:solidFill>
              <a:prstDash val="dash"/>
              <a:round/>
              <a:headEnd len="sm" w="sm" type="none"/>
              <a:tailEnd len="sm" w="sm" type="none"/>
            </a:ln>
          </p:spPr>
        </p:cxnSp>
        <p:sp>
          <p:nvSpPr>
            <p:cNvPr id="160" name="Google Shape;160;p3"/>
            <p:cNvSpPr/>
            <p:nvPr/>
          </p:nvSpPr>
          <p:spPr>
            <a:xfrm>
              <a:off x="6765539" y="1804690"/>
              <a:ext cx="68856" cy="68856"/>
            </a:xfrm>
            <a:prstGeom prst="ellipse">
              <a:avLst/>
            </a:prstGeom>
            <a:solidFill>
              <a:srgbClr val="42CAE8"/>
            </a:solidFill>
            <a:ln cap="rnd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4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4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4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4"/>
          <p:cNvSpPr/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4"/>
          <p:cNvSpPr txBox="1"/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FFFEFF"/>
              </a:buClr>
              <a:buSzPts val="2800"/>
              <a:buFont typeface="Gill Sans"/>
              <a:buNone/>
            </a:pPr>
            <a:r>
              <a:rPr i="0" lang="en-US">
                <a:solidFill>
                  <a:srgbClr val="FFFEFF"/>
                </a:solidFill>
              </a:rPr>
              <a:t>HISTORY OF </a:t>
            </a:r>
            <a:r>
              <a:rPr lang="en-US">
                <a:solidFill>
                  <a:srgbClr val="FFFEFF"/>
                </a:solidFill>
              </a:rPr>
              <a:t>TCP/IP</a:t>
            </a:r>
            <a:r>
              <a:rPr i="0" lang="en-US">
                <a:solidFill>
                  <a:srgbClr val="FFFEFF"/>
                </a:solidFill>
              </a:rPr>
              <a:t> MODEL</a:t>
            </a:r>
            <a:br>
              <a:rPr i="0" lang="en-US">
                <a:solidFill>
                  <a:srgbClr val="FFFEFF"/>
                </a:solidFill>
              </a:rPr>
            </a:br>
            <a:endParaRPr>
              <a:solidFill>
                <a:srgbClr val="FFFEFF"/>
              </a:solidFill>
            </a:endParaRPr>
          </a:p>
        </p:txBody>
      </p:sp>
      <p:grpSp>
        <p:nvGrpSpPr>
          <p:cNvPr id="170" name="Google Shape;170;p4"/>
          <p:cNvGrpSpPr/>
          <p:nvPr/>
        </p:nvGrpSpPr>
        <p:grpSpPr>
          <a:xfrm>
            <a:off x="581200" y="2555542"/>
            <a:ext cx="11164516" cy="2729962"/>
            <a:chOff x="0" y="367692"/>
            <a:chExt cx="11029950" cy="2942721"/>
          </a:xfrm>
        </p:grpSpPr>
        <p:cxnSp>
          <p:nvCxnSpPr>
            <p:cNvPr id="171" name="Google Shape;171;p4"/>
            <p:cNvCxnSpPr/>
            <p:nvPr/>
          </p:nvCxnSpPr>
          <p:spPr>
            <a:xfrm>
              <a:off x="0" y="1839119"/>
              <a:ext cx="11029950" cy="0"/>
            </a:xfrm>
            <a:prstGeom prst="straightConnector1">
              <a:avLst/>
            </a:prstGeom>
            <a:solidFill>
              <a:schemeClr val="lt1">
                <a:alpha val="89803"/>
              </a:schemeClr>
            </a:solidFill>
            <a:ln cap="rnd" cmpd="sng" w="19050">
              <a:solidFill>
                <a:srgbClr val="4490B8"/>
              </a:solidFill>
              <a:prstDash val="solid"/>
              <a:round/>
              <a:headEnd len="sm" w="sm" type="none"/>
              <a:tailEnd len="lg" w="lg" type="triangle"/>
            </a:ln>
          </p:spPr>
        </p:cxnSp>
        <p:sp>
          <p:nvSpPr>
            <p:cNvPr id="172" name="Google Shape;172;p4"/>
            <p:cNvSpPr/>
            <p:nvPr/>
          </p:nvSpPr>
          <p:spPr>
            <a:xfrm rot="8100000">
              <a:off x="57833" y="423845"/>
              <a:ext cx="270494" cy="270494"/>
            </a:xfrm>
            <a:prstGeom prst="teardrop">
              <a:avLst>
                <a:gd fmla="val 115000" name="adj"/>
              </a:avLst>
            </a:prstGeom>
            <a:solidFill>
              <a:srgbClr val="4490B8"/>
            </a:solidFill>
            <a:ln cap="rnd" cmpd="sng" w="22225">
              <a:solidFill>
                <a:srgbClr val="4490B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3" name="Google Shape;173;p4"/>
            <p:cNvSpPr/>
            <p:nvPr/>
          </p:nvSpPr>
          <p:spPr>
            <a:xfrm>
              <a:off x="87882" y="453894"/>
              <a:ext cx="210395" cy="210395"/>
            </a:xfrm>
            <a:prstGeom prst="ellipse">
              <a:avLst/>
            </a:prstGeom>
            <a:solidFill>
              <a:schemeClr val="lt1">
                <a:alpha val="89803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4" name="Google Shape;174;p4"/>
            <p:cNvSpPr/>
            <p:nvPr/>
          </p:nvSpPr>
          <p:spPr>
            <a:xfrm>
              <a:off x="384348" y="750360"/>
              <a:ext cx="3056978" cy="108875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5" name="Google Shape;175;p4"/>
            <p:cNvSpPr txBox="1"/>
            <p:nvPr/>
          </p:nvSpPr>
          <p:spPr>
            <a:xfrm>
              <a:off x="384348" y="750360"/>
              <a:ext cx="3056978" cy="108875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123825" lIns="0" spcFirstLastPara="1" rIns="82550" wrap="square" tIns="825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Gill Sans"/>
                <a:buNone/>
              </a:pPr>
              <a:r>
                <a:rPr b="0" i="0" lang="en-US" sz="1500" u="none" cap="none" strike="noStrike">
                  <a:solidFill>
                    <a:schemeClr val="dk1"/>
                  </a:solidFill>
                  <a:latin typeface="Gill Sans"/>
                  <a:ea typeface="Gill Sans"/>
                  <a:cs typeface="Gill Sans"/>
                  <a:sym typeface="Gill Sans"/>
                </a:rPr>
                <a:t>Vint Cerf and Bob Kahn published a paper </a:t>
              </a:r>
              <a:r>
                <a:rPr b="1" i="0" lang="en-US" sz="1500" u="none" cap="none" strike="noStrike">
                  <a:solidFill>
                    <a:schemeClr val="dk1"/>
                  </a:solidFill>
                  <a:latin typeface="Gill Sans"/>
                  <a:ea typeface="Gill Sans"/>
                  <a:cs typeface="Gill Sans"/>
                  <a:sym typeface="Gill Sans"/>
                </a:rPr>
                <a:t>“A Protocol for Packet Network Interconnection”</a:t>
              </a:r>
              <a:r>
                <a:rPr b="0" i="0" lang="en-US" sz="1500" u="none" cap="none" strike="noStrike">
                  <a:solidFill>
                    <a:schemeClr val="dk1"/>
                  </a:solidFill>
                  <a:latin typeface="Gill Sans"/>
                  <a:ea typeface="Gill Sans"/>
                  <a:cs typeface="Gill Sans"/>
                  <a:sym typeface="Gill Sans"/>
                </a:rPr>
                <a:t> which describes the TCP/IP Model.</a:t>
              </a:r>
              <a:endParaRPr sz="1600"/>
            </a:p>
          </p:txBody>
        </p:sp>
        <p:sp>
          <p:nvSpPr>
            <p:cNvPr id="176" name="Google Shape;176;p4"/>
            <p:cNvSpPr/>
            <p:nvPr/>
          </p:nvSpPr>
          <p:spPr>
            <a:xfrm>
              <a:off x="384348" y="367823"/>
              <a:ext cx="3056978" cy="3825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7" name="Google Shape;177;p4"/>
            <p:cNvSpPr txBox="1"/>
            <p:nvPr/>
          </p:nvSpPr>
          <p:spPr>
            <a:xfrm>
              <a:off x="384348" y="367823"/>
              <a:ext cx="3056978" cy="3825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107950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00"/>
                <a:buFont typeface="Gill Sans"/>
                <a:buNone/>
              </a:pPr>
              <a:r>
                <a:rPr b="1" i="0" lang="en-US" sz="1700" u="none" cap="none" strike="noStrike">
                  <a:solidFill>
                    <a:schemeClr val="dk1"/>
                  </a:solidFill>
                  <a:latin typeface="Gill Sans"/>
                  <a:ea typeface="Gill Sans"/>
                  <a:cs typeface="Gill Sans"/>
                  <a:sym typeface="Gill Sans"/>
                </a:rPr>
                <a:t>1974</a:t>
              </a:r>
              <a:endParaRPr/>
            </a:p>
          </p:txBody>
        </p:sp>
        <p:cxnSp>
          <p:nvCxnSpPr>
            <p:cNvPr id="178" name="Google Shape;178;p4"/>
            <p:cNvCxnSpPr/>
            <p:nvPr/>
          </p:nvCxnSpPr>
          <p:spPr>
            <a:xfrm>
              <a:off x="193080" y="750360"/>
              <a:ext cx="0" cy="1088758"/>
            </a:xfrm>
            <a:prstGeom prst="straightConnector1">
              <a:avLst/>
            </a:prstGeom>
            <a:noFill/>
            <a:ln cap="rnd" cmpd="sng" w="12700">
              <a:solidFill>
                <a:srgbClr val="4490B8"/>
              </a:solidFill>
              <a:prstDash val="dash"/>
              <a:round/>
              <a:headEnd len="sm" w="sm" type="none"/>
              <a:tailEnd len="sm" w="sm" type="none"/>
            </a:ln>
          </p:spPr>
        </p:cxnSp>
        <p:sp>
          <p:nvSpPr>
            <p:cNvPr id="179" name="Google Shape;179;p4"/>
            <p:cNvSpPr/>
            <p:nvPr/>
          </p:nvSpPr>
          <p:spPr>
            <a:xfrm>
              <a:off x="158652" y="1804690"/>
              <a:ext cx="68856" cy="68856"/>
            </a:xfrm>
            <a:prstGeom prst="ellipse">
              <a:avLst/>
            </a:prstGeom>
            <a:solidFill>
              <a:srgbClr val="4490B8"/>
            </a:solidFill>
            <a:ln cap="rnd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0" name="Google Shape;180;p4"/>
            <p:cNvSpPr/>
            <p:nvPr/>
          </p:nvSpPr>
          <p:spPr>
            <a:xfrm rot="-2697304">
              <a:off x="1893772" y="2984039"/>
              <a:ext cx="270468" cy="270468"/>
            </a:xfrm>
            <a:prstGeom prst="teardrop">
              <a:avLst>
                <a:gd fmla="val 115000" name="adj"/>
              </a:avLst>
            </a:prstGeom>
            <a:solidFill>
              <a:srgbClr val="409CC6"/>
            </a:solidFill>
            <a:ln cap="rnd" cmpd="sng" w="22225">
              <a:solidFill>
                <a:srgbClr val="409CC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1" name="Google Shape;181;p4"/>
            <p:cNvSpPr/>
            <p:nvPr/>
          </p:nvSpPr>
          <p:spPr>
            <a:xfrm>
              <a:off x="1923854" y="3013956"/>
              <a:ext cx="210300" cy="186600"/>
            </a:xfrm>
            <a:prstGeom prst="ellipse">
              <a:avLst/>
            </a:prstGeom>
            <a:solidFill>
              <a:schemeClr val="lt1">
                <a:alpha val="89803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2" name="Google Shape;182;p4"/>
            <p:cNvSpPr/>
            <p:nvPr/>
          </p:nvSpPr>
          <p:spPr>
            <a:xfrm>
              <a:off x="2220153" y="1839119"/>
              <a:ext cx="3056978" cy="108875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3" name="Google Shape;183;p4"/>
            <p:cNvSpPr txBox="1"/>
            <p:nvPr/>
          </p:nvSpPr>
          <p:spPr>
            <a:xfrm>
              <a:off x="2220164" y="1839124"/>
              <a:ext cx="3057000" cy="941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82550" lIns="0" spcFirstLastPara="1" rIns="0" wrap="square" tIns="1238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Gill Sans"/>
                <a:buNone/>
              </a:pPr>
              <a:r>
                <a:rPr lang="en-US" sz="1500">
                  <a:solidFill>
                    <a:schemeClr val="dk1"/>
                  </a:solidFill>
                  <a:latin typeface="Gill Sans"/>
                  <a:ea typeface="Gill Sans"/>
                  <a:cs typeface="Gill Sans"/>
                  <a:sym typeface="Gill Sans"/>
                </a:rPr>
                <a:t>T</a:t>
              </a:r>
              <a:r>
                <a:rPr b="0" i="0" lang="en-US" sz="1500" u="none" cap="none" strike="noStrike">
                  <a:solidFill>
                    <a:schemeClr val="dk1"/>
                  </a:solidFill>
                  <a:latin typeface="Gill Sans"/>
                  <a:ea typeface="Gill Sans"/>
                  <a:cs typeface="Gill Sans"/>
                  <a:sym typeface="Gill Sans"/>
                </a:rPr>
                <a:t>esting and further development led to a new suite of protocols called TCP/IP.</a:t>
              </a:r>
              <a:endParaRPr sz="1600"/>
            </a:p>
          </p:txBody>
        </p:sp>
        <p:sp>
          <p:nvSpPr>
            <p:cNvPr id="184" name="Google Shape;184;p4"/>
            <p:cNvSpPr/>
            <p:nvPr/>
          </p:nvSpPr>
          <p:spPr>
            <a:xfrm>
              <a:off x="2220153" y="2927877"/>
              <a:ext cx="3056978" cy="3825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5" name="Google Shape;185;p4"/>
            <p:cNvSpPr txBox="1"/>
            <p:nvPr/>
          </p:nvSpPr>
          <p:spPr>
            <a:xfrm>
              <a:off x="2220141" y="2927864"/>
              <a:ext cx="3057000" cy="382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107950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00"/>
                <a:buFont typeface="Gill Sans"/>
                <a:buNone/>
              </a:pPr>
              <a:r>
                <a:rPr b="1" i="0" lang="en-US" sz="1700" u="none" cap="none" strike="noStrike">
                  <a:solidFill>
                    <a:schemeClr val="dk1"/>
                  </a:solidFill>
                  <a:latin typeface="Gill Sans"/>
                  <a:ea typeface="Gill Sans"/>
                  <a:cs typeface="Gill Sans"/>
                  <a:sym typeface="Gill Sans"/>
                </a:rPr>
                <a:t>1978</a:t>
              </a:r>
              <a:endParaRPr/>
            </a:p>
          </p:txBody>
        </p:sp>
        <p:cxnSp>
          <p:nvCxnSpPr>
            <p:cNvPr id="186" name="Google Shape;186;p4"/>
            <p:cNvCxnSpPr/>
            <p:nvPr/>
          </p:nvCxnSpPr>
          <p:spPr>
            <a:xfrm>
              <a:off x="2028888" y="1839137"/>
              <a:ext cx="0" cy="1089000"/>
            </a:xfrm>
            <a:prstGeom prst="straightConnector1">
              <a:avLst/>
            </a:prstGeom>
            <a:noFill/>
            <a:ln cap="rnd" cmpd="sng" w="12700">
              <a:solidFill>
                <a:srgbClr val="409CC6"/>
              </a:solidFill>
              <a:prstDash val="dash"/>
              <a:round/>
              <a:headEnd len="sm" w="sm" type="none"/>
              <a:tailEnd len="sm" w="sm" type="none"/>
            </a:ln>
          </p:spPr>
        </p:cxnSp>
        <p:sp>
          <p:nvSpPr>
            <p:cNvPr id="187" name="Google Shape;187;p4"/>
            <p:cNvSpPr/>
            <p:nvPr/>
          </p:nvSpPr>
          <p:spPr>
            <a:xfrm>
              <a:off x="1994457" y="1804690"/>
              <a:ext cx="68856" cy="68856"/>
            </a:xfrm>
            <a:prstGeom prst="ellipse">
              <a:avLst/>
            </a:prstGeom>
            <a:solidFill>
              <a:srgbClr val="409CC6"/>
            </a:solidFill>
            <a:ln cap="rnd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8" name="Google Shape;188;p4"/>
            <p:cNvSpPr/>
            <p:nvPr/>
          </p:nvSpPr>
          <p:spPr>
            <a:xfrm rot="8100000">
              <a:off x="3729443" y="423845"/>
              <a:ext cx="270494" cy="270494"/>
            </a:xfrm>
            <a:prstGeom prst="teardrop">
              <a:avLst>
                <a:gd fmla="val 115000" name="adj"/>
              </a:avLst>
            </a:prstGeom>
            <a:solidFill>
              <a:srgbClr val="40ABD2"/>
            </a:solidFill>
            <a:ln cap="rnd" cmpd="sng" w="22225">
              <a:solidFill>
                <a:srgbClr val="40ABD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9" name="Google Shape;189;p4"/>
            <p:cNvSpPr/>
            <p:nvPr/>
          </p:nvSpPr>
          <p:spPr>
            <a:xfrm>
              <a:off x="3759492" y="453894"/>
              <a:ext cx="210395" cy="210395"/>
            </a:xfrm>
            <a:prstGeom prst="ellipse">
              <a:avLst/>
            </a:prstGeom>
            <a:solidFill>
              <a:schemeClr val="lt1">
                <a:alpha val="89803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0" name="Google Shape;190;p4"/>
            <p:cNvSpPr/>
            <p:nvPr/>
          </p:nvSpPr>
          <p:spPr>
            <a:xfrm>
              <a:off x="4055958" y="750360"/>
              <a:ext cx="3056978" cy="108875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1" name="Google Shape;191;p4"/>
            <p:cNvSpPr txBox="1"/>
            <p:nvPr/>
          </p:nvSpPr>
          <p:spPr>
            <a:xfrm>
              <a:off x="4055958" y="750360"/>
              <a:ext cx="3056978" cy="108875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123825" lIns="0" spcFirstLastPara="1" rIns="82550" wrap="square" tIns="825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Gill Sans"/>
                <a:buNone/>
              </a:pPr>
              <a:r>
                <a:rPr b="0" i="0" lang="en-US" sz="1500" u="none" cap="none" strike="noStrike">
                  <a:solidFill>
                    <a:schemeClr val="dk1"/>
                  </a:solidFill>
                  <a:latin typeface="Gill Sans"/>
                  <a:ea typeface="Gill Sans"/>
                  <a:cs typeface="Gill Sans"/>
                  <a:sym typeface="Gill Sans"/>
                </a:rPr>
                <a:t>It was decided that TCP/IP should replace NCP as the standard language of the ARPAnet.</a:t>
              </a:r>
              <a:endParaRPr sz="1600"/>
            </a:p>
          </p:txBody>
        </p:sp>
        <p:sp>
          <p:nvSpPr>
            <p:cNvPr id="192" name="Google Shape;192;p4"/>
            <p:cNvSpPr/>
            <p:nvPr/>
          </p:nvSpPr>
          <p:spPr>
            <a:xfrm>
              <a:off x="4055958" y="367823"/>
              <a:ext cx="3056978" cy="3825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3" name="Google Shape;193;p4"/>
            <p:cNvSpPr txBox="1"/>
            <p:nvPr/>
          </p:nvSpPr>
          <p:spPr>
            <a:xfrm>
              <a:off x="4055958" y="367823"/>
              <a:ext cx="3056978" cy="3825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107950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00"/>
                <a:buFont typeface="Gill Sans"/>
                <a:buNone/>
              </a:pPr>
              <a:r>
                <a:rPr b="1" i="0" lang="en-US" sz="1700" u="none" cap="none" strike="noStrike">
                  <a:solidFill>
                    <a:schemeClr val="dk1"/>
                  </a:solidFill>
                  <a:latin typeface="Gill Sans"/>
                  <a:ea typeface="Gill Sans"/>
                  <a:cs typeface="Gill Sans"/>
                  <a:sym typeface="Gill Sans"/>
                </a:rPr>
                <a:t>1982</a:t>
              </a:r>
              <a:endParaRPr/>
            </a:p>
          </p:txBody>
        </p:sp>
        <p:cxnSp>
          <p:nvCxnSpPr>
            <p:cNvPr id="194" name="Google Shape;194;p4"/>
            <p:cNvCxnSpPr/>
            <p:nvPr/>
          </p:nvCxnSpPr>
          <p:spPr>
            <a:xfrm>
              <a:off x="3864690" y="750360"/>
              <a:ext cx="0" cy="1088758"/>
            </a:xfrm>
            <a:prstGeom prst="straightConnector1">
              <a:avLst/>
            </a:prstGeom>
            <a:noFill/>
            <a:ln cap="rnd" cmpd="sng" w="12700">
              <a:solidFill>
                <a:srgbClr val="40ABD2"/>
              </a:solidFill>
              <a:prstDash val="dash"/>
              <a:round/>
              <a:headEnd len="sm" w="sm" type="none"/>
              <a:tailEnd len="sm" w="sm" type="none"/>
            </a:ln>
          </p:spPr>
        </p:cxnSp>
        <p:sp>
          <p:nvSpPr>
            <p:cNvPr id="195" name="Google Shape;195;p4"/>
            <p:cNvSpPr/>
            <p:nvPr/>
          </p:nvSpPr>
          <p:spPr>
            <a:xfrm>
              <a:off x="3830261" y="1804690"/>
              <a:ext cx="68856" cy="68856"/>
            </a:xfrm>
            <a:prstGeom prst="ellipse">
              <a:avLst/>
            </a:prstGeom>
            <a:solidFill>
              <a:srgbClr val="40ABD2"/>
            </a:solidFill>
            <a:ln cap="rnd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6" name="Google Shape;196;p4"/>
            <p:cNvSpPr/>
            <p:nvPr/>
          </p:nvSpPr>
          <p:spPr>
            <a:xfrm rot="-2700000">
              <a:off x="5565248" y="2983898"/>
              <a:ext cx="270494" cy="270494"/>
            </a:xfrm>
            <a:prstGeom prst="teardrop">
              <a:avLst>
                <a:gd fmla="val 115000" name="adj"/>
              </a:avLst>
            </a:prstGeom>
            <a:solidFill>
              <a:srgbClr val="40BADE"/>
            </a:solidFill>
            <a:ln cap="rnd" cmpd="sng" w="22225">
              <a:solidFill>
                <a:srgbClr val="40BAD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7" name="Google Shape;197;p4"/>
            <p:cNvSpPr/>
            <p:nvPr/>
          </p:nvSpPr>
          <p:spPr>
            <a:xfrm>
              <a:off x="5595297" y="3013948"/>
              <a:ext cx="210395" cy="210395"/>
            </a:xfrm>
            <a:prstGeom prst="ellipse">
              <a:avLst/>
            </a:prstGeom>
            <a:solidFill>
              <a:schemeClr val="lt1">
                <a:alpha val="89803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8" name="Google Shape;198;p4"/>
            <p:cNvSpPr/>
            <p:nvPr/>
          </p:nvSpPr>
          <p:spPr>
            <a:xfrm>
              <a:off x="5891763" y="1839119"/>
              <a:ext cx="3056978" cy="108875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9" name="Google Shape;199;p4"/>
            <p:cNvSpPr txBox="1"/>
            <p:nvPr/>
          </p:nvSpPr>
          <p:spPr>
            <a:xfrm>
              <a:off x="5891770" y="1839123"/>
              <a:ext cx="3057000" cy="941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82550" lIns="0" spcFirstLastPara="1" rIns="0" wrap="square" tIns="1238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Gill Sans"/>
                <a:buNone/>
              </a:pPr>
              <a:r>
                <a:rPr b="0" i="0" lang="en-US" sz="1500" u="none" cap="none" strike="noStrike">
                  <a:solidFill>
                    <a:schemeClr val="dk1"/>
                  </a:solidFill>
                  <a:latin typeface="Gill Sans"/>
                  <a:ea typeface="Gill Sans"/>
                  <a:cs typeface="Gill Sans"/>
                  <a:sym typeface="Gill Sans"/>
                </a:rPr>
                <a:t>In 1983, ARPAnet switched over to TCP/IP,</a:t>
              </a:r>
              <a:endParaRPr sz="1500"/>
            </a:p>
          </p:txBody>
        </p:sp>
        <p:sp>
          <p:nvSpPr>
            <p:cNvPr id="200" name="Google Shape;200;p4"/>
            <p:cNvSpPr/>
            <p:nvPr/>
          </p:nvSpPr>
          <p:spPr>
            <a:xfrm>
              <a:off x="5891763" y="2927877"/>
              <a:ext cx="3056978" cy="3825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1" name="Google Shape;201;p4"/>
            <p:cNvSpPr txBox="1"/>
            <p:nvPr/>
          </p:nvSpPr>
          <p:spPr>
            <a:xfrm>
              <a:off x="5891763" y="2927877"/>
              <a:ext cx="3056978" cy="3825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107950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00"/>
                <a:buFont typeface="Gill Sans"/>
                <a:buNone/>
              </a:pPr>
              <a:r>
                <a:rPr b="1" i="0" lang="en-US" sz="1700" u="none" cap="none" strike="noStrike">
                  <a:solidFill>
                    <a:schemeClr val="dk1"/>
                  </a:solidFill>
                  <a:latin typeface="Gill Sans"/>
                  <a:ea typeface="Gill Sans"/>
                  <a:cs typeface="Gill Sans"/>
                  <a:sym typeface="Gill Sans"/>
                </a:rPr>
                <a:t>1983</a:t>
              </a:r>
              <a:endParaRPr/>
            </a:p>
          </p:txBody>
        </p:sp>
        <p:cxnSp>
          <p:nvCxnSpPr>
            <p:cNvPr id="202" name="Google Shape;202;p4"/>
            <p:cNvCxnSpPr/>
            <p:nvPr/>
          </p:nvCxnSpPr>
          <p:spPr>
            <a:xfrm>
              <a:off x="5700495" y="1839119"/>
              <a:ext cx="0" cy="1088758"/>
            </a:xfrm>
            <a:prstGeom prst="straightConnector1">
              <a:avLst/>
            </a:prstGeom>
            <a:noFill/>
            <a:ln cap="rnd" cmpd="sng" w="12700">
              <a:solidFill>
                <a:srgbClr val="40BADE"/>
              </a:solidFill>
              <a:prstDash val="dash"/>
              <a:round/>
              <a:headEnd len="sm" w="sm" type="none"/>
              <a:tailEnd len="sm" w="sm" type="none"/>
            </a:ln>
          </p:spPr>
        </p:cxnSp>
        <p:sp>
          <p:nvSpPr>
            <p:cNvPr id="203" name="Google Shape;203;p4"/>
            <p:cNvSpPr/>
            <p:nvPr/>
          </p:nvSpPr>
          <p:spPr>
            <a:xfrm>
              <a:off x="5666066" y="1804690"/>
              <a:ext cx="68856" cy="68856"/>
            </a:xfrm>
            <a:prstGeom prst="ellipse">
              <a:avLst/>
            </a:prstGeom>
            <a:solidFill>
              <a:srgbClr val="40BADE"/>
            </a:solidFill>
            <a:ln cap="rnd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4" name="Google Shape;204;p4"/>
            <p:cNvSpPr/>
            <p:nvPr/>
          </p:nvSpPr>
          <p:spPr>
            <a:xfrm rot="8100000">
              <a:off x="7243374" y="423752"/>
              <a:ext cx="270680" cy="270680"/>
            </a:xfrm>
            <a:prstGeom prst="teardrop">
              <a:avLst>
                <a:gd fmla="val 115000" name="adj"/>
              </a:avLst>
            </a:prstGeom>
            <a:solidFill>
              <a:srgbClr val="42CAE8"/>
            </a:solidFill>
            <a:ln cap="rnd" cmpd="sng" w="22225">
              <a:solidFill>
                <a:srgbClr val="42CAE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5" name="Google Shape;205;p4"/>
            <p:cNvSpPr/>
            <p:nvPr/>
          </p:nvSpPr>
          <p:spPr>
            <a:xfrm>
              <a:off x="7273648" y="453894"/>
              <a:ext cx="210300" cy="210300"/>
            </a:xfrm>
            <a:prstGeom prst="ellipse">
              <a:avLst/>
            </a:prstGeom>
            <a:solidFill>
              <a:schemeClr val="lt1">
                <a:alpha val="89803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6" name="Google Shape;206;p4"/>
            <p:cNvSpPr/>
            <p:nvPr/>
          </p:nvSpPr>
          <p:spPr>
            <a:xfrm>
              <a:off x="7727568" y="750360"/>
              <a:ext cx="3056978" cy="108875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7" name="Google Shape;207;p4"/>
            <p:cNvSpPr txBox="1"/>
            <p:nvPr/>
          </p:nvSpPr>
          <p:spPr>
            <a:xfrm>
              <a:off x="7644487" y="750349"/>
              <a:ext cx="3252300" cy="1088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123825" lIns="0" spcFirstLastPara="1" rIns="82550" wrap="square" tIns="825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Gill Sans"/>
                <a:buNone/>
              </a:pPr>
              <a:r>
                <a:rPr b="0" i="0" lang="en-US" sz="1500" u="none" cap="none" strike="noStrike">
                  <a:solidFill>
                    <a:schemeClr val="dk1"/>
                  </a:solidFill>
                  <a:latin typeface="Gill Sans"/>
                  <a:ea typeface="Gill Sans"/>
                  <a:cs typeface="Gill Sans"/>
                  <a:sym typeface="Gill Sans"/>
                </a:rPr>
                <a:t>ARPAnet </a:t>
              </a:r>
              <a:r>
                <a:rPr lang="en-US" sz="1500">
                  <a:solidFill>
                    <a:schemeClr val="dk1"/>
                  </a:solidFill>
                  <a:latin typeface="Gill Sans"/>
                  <a:ea typeface="Gill Sans"/>
                  <a:cs typeface="Gill Sans"/>
                  <a:sym typeface="Gill Sans"/>
                </a:rPr>
                <a:t>was decommissioned</a:t>
              </a:r>
              <a:r>
                <a:rPr b="0" i="0" lang="en-US" sz="1500" u="none" cap="none" strike="noStrike">
                  <a:solidFill>
                    <a:schemeClr val="dk1"/>
                  </a:solidFill>
                  <a:latin typeface="Gill Sans"/>
                  <a:ea typeface="Gill Sans"/>
                  <a:cs typeface="Gill Sans"/>
                  <a:sym typeface="Gill Sans"/>
                </a:rPr>
                <a:t>. </a:t>
              </a:r>
              <a:endParaRPr b="0" i="0" sz="15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endParaRPr>
            </a:p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Gill Sans"/>
                <a:buNone/>
              </a:pPr>
              <a:r>
                <a:rPr b="0" i="0" lang="en-US" sz="1500" u="none" cap="none" strike="noStrike">
                  <a:solidFill>
                    <a:schemeClr val="dk1"/>
                  </a:solidFill>
                  <a:latin typeface="Gill Sans"/>
                  <a:ea typeface="Gill Sans"/>
                  <a:cs typeface="Gill Sans"/>
                  <a:sym typeface="Gill Sans"/>
                </a:rPr>
                <a:t>The Internet </a:t>
              </a:r>
              <a:r>
                <a:rPr lang="en-US" sz="1500">
                  <a:solidFill>
                    <a:schemeClr val="dk1"/>
                  </a:solidFill>
                  <a:latin typeface="Gill Sans"/>
                  <a:ea typeface="Gill Sans"/>
                  <a:cs typeface="Gill Sans"/>
                  <a:sym typeface="Gill Sans"/>
                </a:rPr>
                <a:t>grew</a:t>
              </a:r>
              <a:r>
                <a:rPr b="0" i="0" lang="en-US" sz="1500" u="none" cap="none" strike="noStrike">
                  <a:solidFill>
                    <a:schemeClr val="dk1"/>
                  </a:solidFill>
                  <a:latin typeface="Gill Sans"/>
                  <a:ea typeface="Gill Sans"/>
                  <a:cs typeface="Gill Sans"/>
                  <a:sym typeface="Gill Sans"/>
                </a:rPr>
                <a:t> from ARPAnet’s roots</a:t>
              </a:r>
              <a:r>
                <a:rPr lang="en-US" sz="1500">
                  <a:solidFill>
                    <a:schemeClr val="dk1"/>
                  </a:solidFill>
                  <a:latin typeface="Gill Sans"/>
                  <a:ea typeface="Gill Sans"/>
                  <a:cs typeface="Gill Sans"/>
                  <a:sym typeface="Gill Sans"/>
                </a:rPr>
                <a:t>.</a:t>
              </a:r>
              <a:endParaRPr sz="15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endParaRPr>
            </a:p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Gill Sans"/>
                <a:buNone/>
              </a:pPr>
              <a:r>
                <a:rPr b="0" i="0" lang="en-US" sz="1500" u="none" cap="none" strike="noStrike">
                  <a:solidFill>
                    <a:schemeClr val="dk1"/>
                  </a:solidFill>
                  <a:latin typeface="Gill Sans"/>
                  <a:ea typeface="Gill Sans"/>
                  <a:cs typeface="Gill Sans"/>
                  <a:sym typeface="Gill Sans"/>
                </a:rPr>
                <a:t>TCP/IP evolved to meet the changing requirements of the Internet.</a:t>
              </a:r>
              <a:endParaRPr sz="1600"/>
            </a:p>
          </p:txBody>
        </p:sp>
        <p:sp>
          <p:nvSpPr>
            <p:cNvPr id="208" name="Google Shape;208;p4"/>
            <p:cNvSpPr/>
            <p:nvPr/>
          </p:nvSpPr>
          <p:spPr>
            <a:xfrm>
              <a:off x="7727568" y="367823"/>
              <a:ext cx="3056978" cy="3825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9" name="Google Shape;209;p4"/>
            <p:cNvSpPr txBox="1"/>
            <p:nvPr/>
          </p:nvSpPr>
          <p:spPr>
            <a:xfrm>
              <a:off x="7570114" y="367848"/>
              <a:ext cx="3057000" cy="382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107950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00"/>
                <a:buFont typeface="Gill Sans"/>
                <a:buNone/>
              </a:pPr>
              <a:r>
                <a:rPr b="1" i="0" lang="en-US" sz="1700" u="none" cap="none" strike="noStrike">
                  <a:solidFill>
                    <a:schemeClr val="dk1"/>
                  </a:solidFill>
                  <a:latin typeface="Gill Sans"/>
                  <a:ea typeface="Gill Sans"/>
                  <a:cs typeface="Gill Sans"/>
                  <a:sym typeface="Gill Sans"/>
                </a:rPr>
                <a:t>1990</a:t>
              </a:r>
              <a:endParaRPr/>
            </a:p>
          </p:txBody>
        </p:sp>
        <p:cxnSp>
          <p:nvCxnSpPr>
            <p:cNvPr id="210" name="Google Shape;210;p4"/>
            <p:cNvCxnSpPr/>
            <p:nvPr/>
          </p:nvCxnSpPr>
          <p:spPr>
            <a:xfrm>
              <a:off x="7378846" y="750360"/>
              <a:ext cx="0" cy="1088700"/>
            </a:xfrm>
            <a:prstGeom prst="straightConnector1">
              <a:avLst/>
            </a:prstGeom>
            <a:noFill/>
            <a:ln cap="rnd" cmpd="sng" w="12700">
              <a:solidFill>
                <a:srgbClr val="42CAE8"/>
              </a:solidFill>
              <a:prstDash val="dash"/>
              <a:round/>
              <a:headEnd len="sm" w="sm" type="none"/>
              <a:tailEnd len="sm" w="sm" type="none"/>
            </a:ln>
          </p:spPr>
        </p:cxnSp>
        <p:sp>
          <p:nvSpPr>
            <p:cNvPr id="211" name="Google Shape;211;p4"/>
            <p:cNvSpPr/>
            <p:nvPr/>
          </p:nvSpPr>
          <p:spPr>
            <a:xfrm>
              <a:off x="7501276" y="1804690"/>
              <a:ext cx="68856" cy="68856"/>
            </a:xfrm>
            <a:prstGeom prst="ellipse">
              <a:avLst/>
            </a:prstGeom>
            <a:solidFill>
              <a:srgbClr val="42CAE8"/>
            </a:solidFill>
            <a:ln cap="rnd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5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7" name="Google Shape;217;p5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8" name="Google Shape;218;p5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9" name="Google Shape;219;p5"/>
          <p:cNvSpPr/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0" name="Google Shape;220;p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71450" lvl="0" marL="285750" marR="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21" name="Google Shape;221;p5"/>
          <p:cNvSpPr/>
          <p:nvPr/>
        </p:nvSpPr>
        <p:spPr>
          <a:xfrm>
            <a:off x="-1" y="0"/>
            <a:ext cx="611319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22" name="Google Shape;222;p5"/>
          <p:cNvSpPr txBox="1"/>
          <p:nvPr>
            <p:ph type="title"/>
          </p:nvPr>
        </p:nvSpPr>
        <p:spPr>
          <a:xfrm>
            <a:off x="643468" y="1033389"/>
            <a:ext cx="4826256" cy="482540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Gill Sans"/>
              <a:buNone/>
            </a:pPr>
            <a:r>
              <a:rPr lang="en-US" sz="2400">
                <a:solidFill>
                  <a:srgbClr val="FFFFFF"/>
                </a:solidFill>
              </a:rPr>
              <a:t>WOULD THE INTERNET BE BETTER IF IT WAS BASED ON THE ISO/ OSI 7-LAYER MODEL RATHER THAN TCP/IP? </a:t>
            </a:r>
            <a:br>
              <a:rPr lang="en-US" sz="3800">
                <a:solidFill>
                  <a:srgbClr val="FFFFFF"/>
                </a:solidFill>
              </a:rPr>
            </a:br>
            <a:endParaRPr sz="3800">
              <a:solidFill>
                <a:srgbClr val="FFFFFF"/>
              </a:solidFill>
            </a:endParaRPr>
          </a:p>
        </p:txBody>
      </p:sp>
      <p:sp>
        <p:nvSpPr>
          <p:cNvPr id="223" name="Google Shape;223;p5"/>
          <p:cNvSpPr/>
          <p:nvPr/>
        </p:nvSpPr>
        <p:spPr>
          <a:xfrm>
            <a:off x="642579" y="460868"/>
            <a:ext cx="4828032" cy="11165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4" name="Google Shape;224;p5"/>
          <p:cNvSpPr/>
          <p:nvPr/>
        </p:nvSpPr>
        <p:spPr>
          <a:xfrm>
            <a:off x="6782774" y="460868"/>
            <a:ext cx="4828032" cy="11165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5" name="Google Shape;225;p5"/>
          <p:cNvSpPr txBox="1"/>
          <p:nvPr/>
        </p:nvSpPr>
        <p:spPr>
          <a:xfrm>
            <a:off x="6755769" y="1033390"/>
            <a:ext cx="4855037" cy="482540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None/>
            </a:pPr>
            <a:r>
              <a:t/>
            </a:r>
            <a:endParaRPr b="0" i="0" sz="1900" u="none" cap="none" strike="noStrike">
              <a:solidFill>
                <a:srgbClr val="22485C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980"/>
              </a:spcBef>
              <a:spcAft>
                <a:spcPts val="0"/>
              </a:spcAft>
              <a:buNone/>
            </a:pPr>
            <a:r>
              <a:t/>
            </a:r>
            <a:endParaRPr b="0" i="0" sz="1900" u="none" cap="none" strike="noStrike">
              <a:solidFill>
                <a:srgbClr val="22485C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98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None/>
            </a:pPr>
            <a:r>
              <a:t/>
            </a:r>
            <a:endParaRPr b="0" i="0" sz="1900" u="none" cap="none" strike="noStrike">
              <a:solidFill>
                <a:srgbClr val="22485C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98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None/>
            </a:pPr>
            <a:r>
              <a:t/>
            </a:r>
            <a:endParaRPr b="0" i="0" sz="1900" u="none" cap="none" strike="noStrike">
              <a:solidFill>
                <a:srgbClr val="22485C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98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None/>
            </a:pPr>
            <a:r>
              <a:t/>
            </a:r>
            <a:endParaRPr b="0" i="0" sz="1900" u="none" cap="none" strike="noStrike">
              <a:solidFill>
                <a:srgbClr val="22485C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98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None/>
            </a:pPr>
            <a:r>
              <a:t/>
            </a:r>
            <a:endParaRPr b="0" i="0" sz="1900" u="none" cap="none" strike="noStrike">
              <a:solidFill>
                <a:srgbClr val="22485C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98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None/>
            </a:pPr>
            <a:r>
              <a:t/>
            </a:r>
            <a:endParaRPr b="0" i="0" sz="1900" u="none" cap="none" strike="noStrike">
              <a:solidFill>
                <a:srgbClr val="22485C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98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None/>
            </a:pPr>
            <a:r>
              <a:t/>
            </a:r>
            <a:endParaRPr b="0" i="0" sz="1900" u="none" cap="none" strike="noStrike">
              <a:solidFill>
                <a:srgbClr val="22485C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26" name="Google Shape;226;p5"/>
          <p:cNvSpPr txBox="1"/>
          <p:nvPr/>
        </p:nvSpPr>
        <p:spPr>
          <a:xfrm>
            <a:off x="6600794" y="1372419"/>
            <a:ext cx="5192100" cy="575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202124"/>
                </a:solidFill>
                <a:latin typeface="Gill Sans"/>
                <a:ea typeface="Gill Sans"/>
                <a:cs typeface="Gill Sans"/>
                <a:sym typeface="Gill Sans"/>
              </a:rPr>
              <a:t>Shortcomings of OSI 7-Layer Model</a:t>
            </a:r>
            <a:endParaRPr b="1" sz="1800">
              <a:solidFill>
                <a:srgbClr val="202124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rgbClr val="202124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0">
                <a:solidFill>
                  <a:srgbClr val="202124"/>
                </a:solidFill>
                <a:latin typeface="Gill Sans"/>
                <a:ea typeface="Gill Sans"/>
                <a:cs typeface="Gill Sans"/>
                <a:sym typeface="Gill Sans"/>
              </a:rPr>
              <a:t>Less Practical</a:t>
            </a:r>
            <a:endParaRPr b="1" i="0" sz="1500">
              <a:solidFill>
                <a:srgbClr val="202124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>
                <a:solidFill>
                  <a:srgbClr val="202124"/>
                </a:solidFill>
                <a:latin typeface="Gill Sans"/>
                <a:ea typeface="Gill Sans"/>
                <a:cs typeface="Gill Sans"/>
                <a:sym typeface="Gill Sans"/>
              </a:rPr>
              <a:t>T</a:t>
            </a:r>
            <a:r>
              <a:rPr i="0" lang="en-US" sz="1500">
                <a:solidFill>
                  <a:srgbClr val="202124"/>
                </a:solidFill>
                <a:latin typeface="Gill Sans"/>
                <a:ea typeface="Gill Sans"/>
                <a:cs typeface="Gill Sans"/>
                <a:sym typeface="Gill Sans"/>
              </a:rPr>
              <a:t>he standards of OSI model are theoretical and do not offer adequate solutions for practical network implementation. </a:t>
            </a:r>
            <a:endParaRPr i="0" sz="1500">
              <a:solidFill>
                <a:srgbClr val="202124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rgbClr val="202124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>
                <a:solidFill>
                  <a:srgbClr val="202124"/>
                </a:solidFill>
                <a:latin typeface="Gill Sans"/>
                <a:ea typeface="Gill Sans"/>
                <a:cs typeface="Gill Sans"/>
                <a:sym typeface="Gill Sans"/>
              </a:rPr>
              <a:t>TCP/IP model was very much preferred because it addressed</a:t>
            </a:r>
            <a:r>
              <a:rPr i="0" lang="en-US" sz="1500">
                <a:solidFill>
                  <a:srgbClr val="202124"/>
                </a:solidFill>
                <a:latin typeface="Gill Sans"/>
                <a:ea typeface="Gill Sans"/>
                <a:cs typeface="Gill Sans"/>
                <a:sym typeface="Gill Sans"/>
              </a:rPr>
              <a:t> the practical needs  of network implementation</a:t>
            </a:r>
            <a:r>
              <a:rPr lang="en-US" sz="1500">
                <a:solidFill>
                  <a:srgbClr val="202124"/>
                </a:solidFill>
                <a:latin typeface="Gill Sans"/>
                <a:ea typeface="Gill Sans"/>
                <a:cs typeface="Gill Sans"/>
                <a:sym typeface="Gill Sans"/>
              </a:rPr>
              <a:t> more</a:t>
            </a:r>
            <a:r>
              <a:rPr i="0" lang="en-US" sz="1500">
                <a:solidFill>
                  <a:srgbClr val="202124"/>
                </a:solidFill>
                <a:latin typeface="Gill Sans"/>
                <a:ea typeface="Gill Sans"/>
                <a:cs typeface="Gill Sans"/>
                <a:sym typeface="Gill Sans"/>
              </a:rPr>
              <a:t> </a:t>
            </a:r>
            <a:r>
              <a:rPr lang="en-US" sz="1500">
                <a:solidFill>
                  <a:srgbClr val="202124"/>
                </a:solidFill>
                <a:latin typeface="Gill Sans"/>
                <a:ea typeface="Gill Sans"/>
                <a:cs typeface="Gill Sans"/>
                <a:sym typeface="Gill Sans"/>
              </a:rPr>
              <a:t>effectively.</a:t>
            </a:r>
            <a:endParaRPr sz="1500"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rgbClr val="202124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00">
                <a:solidFill>
                  <a:srgbClr val="202124"/>
                </a:solidFill>
                <a:latin typeface="Gill Sans"/>
                <a:ea typeface="Gill Sans"/>
                <a:cs typeface="Gill Sans"/>
                <a:sym typeface="Gill Sans"/>
              </a:rPr>
              <a:t>Less Reliable Data Transmission</a:t>
            </a:r>
            <a:endParaRPr b="1" sz="1500">
              <a:solidFill>
                <a:srgbClr val="202124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0" lang="en-US" sz="1500">
                <a:solidFill>
                  <a:srgbClr val="273239"/>
                </a:solidFill>
                <a:latin typeface="Gill Sans"/>
                <a:ea typeface="Gill Sans"/>
                <a:cs typeface="Gill Sans"/>
                <a:sym typeface="Gill Sans"/>
              </a:rPr>
              <a:t>TCP stands for Transmission Control Protocol which indicates that it does something to control the transmission of the data in a reliable way.</a:t>
            </a:r>
            <a:r>
              <a:rPr lang="en-US" sz="1500">
                <a:solidFill>
                  <a:srgbClr val="202124"/>
                </a:solidFill>
                <a:latin typeface="Gill Sans"/>
                <a:ea typeface="Gill Sans"/>
                <a:cs typeface="Gill Sans"/>
                <a:sym typeface="Gill Sans"/>
              </a:rPr>
              <a:t> </a:t>
            </a:r>
            <a:endParaRPr sz="1500"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0" sz="1500">
              <a:solidFill>
                <a:srgbClr val="202124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0" lang="en-US" sz="1500">
                <a:solidFill>
                  <a:srgbClr val="202124"/>
                </a:solidFill>
                <a:latin typeface="Gill Sans"/>
                <a:ea typeface="Gill Sans"/>
                <a:cs typeface="Gill Sans"/>
                <a:sym typeface="Gill Sans"/>
              </a:rPr>
              <a:t>The OSI model does not have any special mechanism for providing a reliable and secure connection for data transmission</a:t>
            </a:r>
            <a:r>
              <a:rPr lang="en-US" sz="1500">
                <a:solidFill>
                  <a:srgbClr val="202124"/>
                </a:solidFill>
                <a:latin typeface="Gill Sans"/>
                <a:ea typeface="Gill Sans"/>
                <a:cs typeface="Gill Sans"/>
                <a:sym typeface="Gill Sans"/>
              </a:rPr>
              <a:t>, whereas</a:t>
            </a:r>
            <a:r>
              <a:rPr i="0" lang="en-US" sz="1500">
                <a:solidFill>
                  <a:srgbClr val="202124"/>
                </a:solidFill>
                <a:latin typeface="Gill Sans"/>
                <a:ea typeface="Gill Sans"/>
                <a:cs typeface="Gill Sans"/>
                <a:sym typeface="Gill Sans"/>
              </a:rPr>
              <a:t> the TCP/IP model has a 3-way handshake mechanism </a:t>
            </a:r>
            <a:r>
              <a:rPr lang="en-US" sz="1500">
                <a:solidFill>
                  <a:srgbClr val="202124"/>
                </a:solidFill>
                <a:latin typeface="Gill Sans"/>
                <a:ea typeface="Gill Sans"/>
                <a:cs typeface="Gill Sans"/>
                <a:sym typeface="Gill Sans"/>
              </a:rPr>
              <a:t>which provides</a:t>
            </a:r>
            <a:r>
              <a:rPr i="0" lang="en-US" sz="1500">
                <a:solidFill>
                  <a:srgbClr val="202124"/>
                </a:solidFill>
                <a:latin typeface="Gill Sans"/>
                <a:ea typeface="Gill Sans"/>
                <a:cs typeface="Gill Sans"/>
                <a:sym typeface="Gill Sans"/>
              </a:rPr>
              <a:t> a reliable and secure connection link o</a:t>
            </a:r>
            <a:r>
              <a:rPr lang="en-US" sz="1500">
                <a:solidFill>
                  <a:srgbClr val="202124"/>
                </a:solidFill>
                <a:latin typeface="Gill Sans"/>
                <a:ea typeface="Gill Sans"/>
                <a:cs typeface="Gill Sans"/>
                <a:sym typeface="Gill Sans"/>
              </a:rPr>
              <a:t>v</a:t>
            </a:r>
            <a:r>
              <a:rPr i="0" lang="en-US" sz="1500">
                <a:solidFill>
                  <a:srgbClr val="202124"/>
                </a:solidFill>
                <a:latin typeface="Gill Sans"/>
                <a:ea typeface="Gill Sans"/>
                <a:cs typeface="Gill Sans"/>
                <a:sym typeface="Gill Sans"/>
              </a:rPr>
              <a:t>er the network.</a:t>
            </a:r>
            <a:endParaRPr sz="1500"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20212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20212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20212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20212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6"/>
          <p:cNvSpPr txBox="1"/>
          <p:nvPr>
            <p:ph type="title"/>
          </p:nvPr>
        </p:nvSpPr>
        <p:spPr>
          <a:xfrm>
            <a:off x="1187707" y="490603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i="0" lang="en-US"/>
              <a:t>INTRODUCTION TO TCP/IP MODEL</a:t>
            </a:r>
            <a:endParaRPr/>
          </a:p>
        </p:txBody>
      </p:sp>
      <p:sp>
        <p:nvSpPr>
          <p:cNvPr id="232" name="Google Shape;232;p6"/>
          <p:cNvSpPr/>
          <p:nvPr/>
        </p:nvSpPr>
        <p:spPr>
          <a:xfrm>
            <a:off x="446533" y="2180496"/>
            <a:ext cx="5404639" cy="4045683"/>
          </a:xfrm>
          <a:prstGeom prst="rect">
            <a:avLst/>
          </a:prstGeom>
          <a:solidFill>
            <a:schemeClr val="lt1"/>
          </a:solidFill>
          <a:ln cap="flat" cmpd="sng" w="381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pic>
        <p:nvPicPr>
          <p:cNvPr descr="Diagrama&#10;&#10;Descrição gerada automaticamente" id="233" name="Google Shape;233;p6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831113"/>
            <a:ext cx="6702515" cy="5026887"/>
          </a:xfrm>
          <a:prstGeom prst="rect">
            <a:avLst/>
          </a:prstGeom>
          <a:noFill/>
          <a:ln>
            <a:noFill/>
          </a:ln>
        </p:spPr>
      </p:pic>
      <p:sp>
        <p:nvSpPr>
          <p:cNvPr id="234" name="Google Shape;234;p6"/>
          <p:cNvSpPr txBox="1"/>
          <p:nvPr/>
        </p:nvSpPr>
        <p:spPr>
          <a:xfrm>
            <a:off x="6702515" y="2321714"/>
            <a:ext cx="5275001" cy="40456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b="0" i="0" sz="1800">
              <a:solidFill>
                <a:schemeClr val="dk2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-95250" lvl="0" marL="0" marR="0" rtl="0" algn="l">
              <a:spcBef>
                <a:spcPts val="0"/>
              </a:spcBef>
              <a:spcAft>
                <a:spcPts val="0"/>
              </a:spcAft>
              <a:buClr>
                <a:srgbClr val="636363"/>
              </a:buClr>
              <a:buSzPts val="1500"/>
              <a:buFont typeface="Gill Sans"/>
              <a:buAutoNum type="arabicPeriod"/>
            </a:pPr>
            <a:r>
              <a:rPr b="1" i="0" lang="en-US" sz="1500">
                <a:solidFill>
                  <a:srgbClr val="636363"/>
                </a:solidFill>
                <a:latin typeface="Gill Sans"/>
                <a:ea typeface="Gill Sans"/>
                <a:cs typeface="Gill Sans"/>
                <a:sym typeface="Gill Sans"/>
              </a:rPr>
              <a:t>SYN: </a:t>
            </a:r>
            <a:r>
              <a:rPr i="0" lang="en-US" sz="1500">
                <a:solidFill>
                  <a:srgbClr val="636363"/>
                </a:solidFill>
                <a:latin typeface="Gill Sans"/>
                <a:ea typeface="Gill Sans"/>
                <a:cs typeface="Gill Sans"/>
                <a:sym typeface="Gill Sans"/>
              </a:rPr>
              <a:t>The active open is performed by the client sending SYN to the server. The client sets the segment's sequence number to a random value A.</a:t>
            </a:r>
            <a:endParaRPr sz="1500"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0" sz="1500">
              <a:solidFill>
                <a:srgbClr val="636363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-95250" lvl="0" marL="0" marR="0" rtl="0" algn="l">
              <a:spcBef>
                <a:spcPts val="0"/>
              </a:spcBef>
              <a:spcAft>
                <a:spcPts val="0"/>
              </a:spcAft>
              <a:buClr>
                <a:srgbClr val="636363"/>
              </a:buClr>
              <a:buSzPts val="1500"/>
              <a:buFont typeface="Gill Sans"/>
              <a:buAutoNum type="arabicPeriod"/>
            </a:pPr>
            <a:r>
              <a:rPr b="1" i="0" lang="en-US" sz="1500">
                <a:solidFill>
                  <a:srgbClr val="636363"/>
                </a:solidFill>
                <a:latin typeface="Gill Sans"/>
                <a:ea typeface="Gill Sans"/>
                <a:cs typeface="Gill Sans"/>
                <a:sym typeface="Gill Sans"/>
              </a:rPr>
              <a:t> SYN-ACK: </a:t>
            </a:r>
            <a:r>
              <a:rPr i="0" lang="en-US" sz="1500">
                <a:solidFill>
                  <a:srgbClr val="636363"/>
                </a:solidFill>
                <a:latin typeface="Gill Sans"/>
                <a:ea typeface="Gill Sans"/>
                <a:cs typeface="Gill Sans"/>
                <a:sym typeface="Gill Sans"/>
              </a:rPr>
              <a:t>In response, the server replies with a  SYN-ACK. The acknowledgment number is set to one more than the received sequence number i.e. A+1, and the sequence number that the serve chooses for the packet is another random number, B.</a:t>
            </a:r>
            <a:endParaRPr sz="1500"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i="0" sz="1500">
              <a:solidFill>
                <a:srgbClr val="636363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-95250" lvl="0" marL="0" marR="0" rtl="0" algn="l">
              <a:spcBef>
                <a:spcPts val="0"/>
              </a:spcBef>
              <a:spcAft>
                <a:spcPts val="0"/>
              </a:spcAft>
              <a:buClr>
                <a:srgbClr val="636363"/>
              </a:buClr>
              <a:buSzPts val="1500"/>
              <a:buFont typeface="Gill Sans"/>
              <a:buAutoNum type="arabicPeriod"/>
            </a:pPr>
            <a:r>
              <a:rPr b="1" i="0" lang="en-US" sz="1500">
                <a:solidFill>
                  <a:srgbClr val="636363"/>
                </a:solidFill>
                <a:latin typeface="Gill Sans"/>
                <a:ea typeface="Gill Sans"/>
                <a:cs typeface="Gill Sans"/>
                <a:sym typeface="Gill Sans"/>
              </a:rPr>
              <a:t> ACK: </a:t>
            </a:r>
            <a:r>
              <a:rPr i="0" lang="en-US" sz="1500">
                <a:solidFill>
                  <a:srgbClr val="636363"/>
                </a:solidFill>
                <a:latin typeface="Gill Sans"/>
                <a:ea typeface="Gill Sans"/>
                <a:cs typeface="Gill Sans"/>
                <a:sym typeface="Gill Sans"/>
              </a:rPr>
              <a:t>Finally, the client sends an  ACK  back to the server. The sequence number is set to the received acknowledgement value i.e. A+1, and the acknowledgement number is set to one more than the received sequence number i.e. B+1.</a:t>
            </a:r>
            <a:endParaRPr sz="1500"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656"/>
              <a:buFont typeface="Noto Sans Symbols"/>
              <a:buNone/>
            </a:pPr>
            <a:r>
              <a:t/>
            </a:r>
            <a:endParaRPr b="0" i="0" sz="1800">
              <a:solidFill>
                <a:schemeClr val="dk2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7"/>
          <p:cNvSpPr txBox="1"/>
          <p:nvPr>
            <p:ph type="title"/>
          </p:nvPr>
        </p:nvSpPr>
        <p:spPr>
          <a:xfrm>
            <a:off x="3881605" y="492301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i="0" lang="en-US"/>
              <a:t>ADVANTAGES OF TCP/IP</a:t>
            </a:r>
            <a:endParaRPr/>
          </a:p>
        </p:txBody>
      </p:sp>
      <p:sp>
        <p:nvSpPr>
          <p:cNvPr id="240" name="Google Shape;240;p7"/>
          <p:cNvSpPr txBox="1"/>
          <p:nvPr>
            <p:ph idx="1" type="body"/>
          </p:nvPr>
        </p:nvSpPr>
        <p:spPr>
          <a:xfrm>
            <a:off x="581192" y="2180496"/>
            <a:ext cx="11029615" cy="36783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306000" lvl="0" marL="306000" rtl="0" algn="l">
              <a:spcBef>
                <a:spcPts val="0"/>
              </a:spcBef>
              <a:spcAft>
                <a:spcPts val="0"/>
              </a:spcAft>
              <a:buSzPts val="1656"/>
              <a:buFont typeface="Gill Sans"/>
              <a:buChar char="•"/>
            </a:pPr>
            <a:r>
              <a:rPr i="0" lang="en-US">
                <a:solidFill>
                  <a:srgbClr val="222222"/>
                </a:solidFill>
              </a:rPr>
              <a:t>It helps you to establish/set up a connection between different types of computers.</a:t>
            </a:r>
            <a:endParaRPr/>
          </a:p>
          <a:p>
            <a:pPr indent="-306000" lvl="0" marL="306000" rtl="0" algn="l">
              <a:spcBef>
                <a:spcPts val="960"/>
              </a:spcBef>
              <a:spcAft>
                <a:spcPts val="0"/>
              </a:spcAft>
              <a:buSzPts val="1656"/>
              <a:buFont typeface="Gill Sans"/>
              <a:buChar char="•"/>
            </a:pPr>
            <a:r>
              <a:rPr i="0" lang="en-US">
                <a:solidFill>
                  <a:srgbClr val="222222"/>
                </a:solidFill>
              </a:rPr>
              <a:t>It operates independently of the operating system.</a:t>
            </a:r>
            <a:endParaRPr/>
          </a:p>
          <a:p>
            <a:pPr indent="-306000" lvl="0" marL="306000" rtl="0" algn="l">
              <a:spcBef>
                <a:spcPts val="960"/>
              </a:spcBef>
              <a:spcAft>
                <a:spcPts val="0"/>
              </a:spcAft>
              <a:buSzPts val="1656"/>
              <a:buFont typeface="Gill Sans"/>
              <a:buChar char="•"/>
            </a:pPr>
            <a:r>
              <a:rPr i="0" lang="en-US">
                <a:solidFill>
                  <a:srgbClr val="222222"/>
                </a:solidFill>
              </a:rPr>
              <a:t>It supports many routing-protocols.</a:t>
            </a:r>
            <a:endParaRPr/>
          </a:p>
          <a:p>
            <a:pPr indent="-306000" lvl="0" marL="306000" rtl="0" algn="l">
              <a:spcBef>
                <a:spcPts val="960"/>
              </a:spcBef>
              <a:spcAft>
                <a:spcPts val="0"/>
              </a:spcAft>
              <a:buSzPts val="1656"/>
              <a:buFont typeface="Gill Sans"/>
              <a:buChar char="•"/>
            </a:pPr>
            <a:r>
              <a:rPr i="0" lang="en-US">
                <a:solidFill>
                  <a:srgbClr val="222222"/>
                </a:solidFill>
              </a:rPr>
              <a:t>It enables internetworking between organizations.</a:t>
            </a:r>
            <a:endParaRPr/>
          </a:p>
          <a:p>
            <a:pPr indent="-306000" lvl="0" marL="306000" rtl="0" algn="l">
              <a:spcBef>
                <a:spcPts val="960"/>
              </a:spcBef>
              <a:spcAft>
                <a:spcPts val="0"/>
              </a:spcAft>
              <a:buSzPts val="1656"/>
              <a:buFont typeface="Gill Sans"/>
              <a:buChar char="•"/>
            </a:pPr>
            <a:r>
              <a:rPr i="0" lang="en-US">
                <a:solidFill>
                  <a:srgbClr val="222222"/>
                </a:solidFill>
              </a:rPr>
              <a:t>TCP/IP model has a highly scalable client-server architecture.</a:t>
            </a:r>
            <a:endParaRPr/>
          </a:p>
          <a:p>
            <a:pPr indent="-200844" lvl="0" marL="306000" rtl="0" algn="l">
              <a:spcBef>
                <a:spcPts val="960"/>
              </a:spcBef>
              <a:spcAft>
                <a:spcPts val="0"/>
              </a:spcAft>
              <a:buSzPts val="1656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8"/>
          <p:cNvSpPr txBox="1"/>
          <p:nvPr>
            <p:ph type="title"/>
          </p:nvPr>
        </p:nvSpPr>
        <p:spPr>
          <a:xfrm>
            <a:off x="575894" y="729658"/>
            <a:ext cx="11029616" cy="9883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lang="en-US"/>
              <a:t>REFERENCES</a:t>
            </a:r>
            <a:endParaRPr/>
          </a:p>
        </p:txBody>
      </p:sp>
      <p:sp>
        <p:nvSpPr>
          <p:cNvPr id="246" name="Google Shape;246;p8"/>
          <p:cNvSpPr txBox="1"/>
          <p:nvPr/>
        </p:nvSpPr>
        <p:spPr>
          <a:xfrm>
            <a:off x="759417" y="2758698"/>
            <a:ext cx="9702208" cy="53553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262626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26262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Russell, A.L. (2006) ‘Rough Consensus and Running Code’ and the Internet-OSI Standards War. 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800">
                <a:solidFill>
                  <a:srgbClr val="26262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IEEE Annals of the History of Computing</a:t>
            </a:r>
            <a:r>
              <a:rPr lang="en-US" sz="1800">
                <a:solidFill>
                  <a:srgbClr val="26262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26262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Available from: </a:t>
            </a:r>
            <a:r>
              <a:rPr lang="en-US" sz="1800" u="sng">
                <a:solidFill>
                  <a:srgbClr val="262626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https://www2.cs.duke.edu/courses/common/compsci092/papers/govern/consensus.pdf</a:t>
            </a:r>
            <a:r>
              <a:rPr lang="en-US" sz="1800">
                <a:solidFill>
                  <a:srgbClr val="26262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262626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0" lang="en-US" sz="1800">
                <a:solidFill>
                  <a:srgbClr val="262626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Williams, Lawrence. (2021) TCP/IP vs OSI Model: What’s the Difference?. Guru99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u="sng"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https://www.guru99.com/difference-tcp-ip-vs-osi-model.html</a:t>
            </a:r>
            <a:endParaRPr sz="1800">
              <a:solidFill>
                <a:srgbClr val="262626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262626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rPr>
              <a:t>DDOS Guard. </a:t>
            </a:r>
            <a:r>
              <a:rPr lang="en-US" sz="1800" u="sng"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https://ddos-guard.net/en/terminology/protocols/tcp-3-way-handshake</a:t>
            </a:r>
            <a:endParaRPr sz="1800">
              <a:solidFill>
                <a:srgbClr val="262626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262626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rPr>
              <a:t>After-Academy. What is a TCP 3-way handshake process?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u="sng"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https://afteracademy.com/blog/what-is-a-tcp-3-way-handshake-process</a:t>
            </a:r>
            <a:endParaRPr sz="1800">
              <a:solidFill>
                <a:srgbClr val="262626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Dividendo">
  <a:themeElements>
    <a:clrScheme name="Dividend">
      <a:dk1>
        <a:srgbClr val="000000"/>
      </a:dk1>
      <a:lt1>
        <a:srgbClr val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2021-08-31T17:39:42Z</dcterms:created>
  <dc:creator>Alice Villar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